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797675" cy="99266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52" roundtripDataSignature="AMtx7mhpYmpGMNGL+ieSZ8Roff6Dqa6b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45659" cy="49805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0"/>
            <a:ext cx="2945659" cy="49805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 name="Google Shape;67;p1: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Mijn rol binnen ICT toelichten.</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Calibri"/>
              <a:buChar char="-"/>
            </a:pPr>
            <a:r>
              <a:rPr lang="en-US"/>
              <a:t>Voorstelrondje met te beantwoorden vragen: Wat is de huidige ervaring met Git en vanuit je rol: wat verwacht men van deze cursus?</a:t>
            </a:r>
            <a:endParaRPr/>
          </a:p>
          <a:p>
            <a:pPr indent="-95250" lvl="0" marL="171450" rtl="0" algn="l">
              <a:spcBef>
                <a:spcPts val="0"/>
              </a:spcBef>
              <a:spcAft>
                <a:spcPts val="0"/>
              </a:spcAft>
              <a:buClr>
                <a:schemeClr val="dk1"/>
              </a:buClr>
              <a:buSzPts val="1200"/>
              <a:buFont typeface="Calibri"/>
              <a:buNone/>
            </a:pPr>
            <a:r>
              <a:t/>
            </a:r>
            <a:endParaRPr/>
          </a:p>
          <a:p>
            <a:pPr indent="-171450" lvl="0" marL="171450" rtl="0" algn="l">
              <a:spcBef>
                <a:spcPts val="0"/>
              </a:spcBef>
              <a:spcAft>
                <a:spcPts val="0"/>
              </a:spcAft>
              <a:buClr>
                <a:schemeClr val="dk1"/>
              </a:buClr>
              <a:buSzPts val="1200"/>
              <a:buFont typeface="Calibri"/>
              <a:buChar char="-"/>
            </a:pPr>
            <a:r>
              <a:rPr lang="en-US"/>
              <a:t>Basis cursus - bedoeld om je genoeg kennis te geven om zelfstandig door te gaan </a:t>
            </a:r>
            <a:endParaRPr/>
          </a:p>
          <a:p>
            <a:pPr indent="-171450" lvl="0" marL="171450" rtl="0" algn="l">
              <a:spcBef>
                <a:spcPts val="0"/>
              </a:spcBef>
              <a:spcAft>
                <a:spcPts val="0"/>
              </a:spcAft>
              <a:buClr>
                <a:schemeClr val="dk1"/>
              </a:buClr>
              <a:buSzPts val="1200"/>
              <a:buFont typeface="Calibri"/>
              <a:buChar char="-"/>
            </a:pPr>
            <a:r>
              <a:rPr lang="en-US"/>
              <a:t>Via een aantal slides laat ik relevante informatie zien tussendoor afgewisseld via demonstraties. </a:t>
            </a:r>
            <a:endParaRPr/>
          </a:p>
          <a:p>
            <a:pPr indent="-171450" lvl="0" marL="171450" rtl="0" algn="l">
              <a:spcBef>
                <a:spcPts val="0"/>
              </a:spcBef>
              <a:spcAft>
                <a:spcPts val="0"/>
              </a:spcAft>
              <a:buClr>
                <a:schemeClr val="dk1"/>
              </a:buClr>
              <a:buSzPts val="1200"/>
              <a:buFont typeface="Calibri"/>
              <a:buChar char="-"/>
            </a:pPr>
            <a:r>
              <a:rPr lang="en-US"/>
              <a:t>Aan het einde tijd voor vragen en discussie over geavanceerde scenario’s.</a:t>
            </a:r>
            <a:endParaRPr/>
          </a:p>
          <a:p>
            <a:pPr indent="-95250" lvl="0" marL="17145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rPr lang="en-US"/>
              <a:t>- Vragen/discussies tussendoor - prima </a:t>
            </a:r>
            <a:endParaRPr/>
          </a:p>
          <a:p>
            <a:pPr indent="-171450" lvl="0" marL="171450" rtl="0" algn="l">
              <a:spcBef>
                <a:spcPts val="0"/>
              </a:spcBef>
              <a:spcAft>
                <a:spcPts val="0"/>
              </a:spcAft>
              <a:buClr>
                <a:schemeClr val="dk1"/>
              </a:buClr>
              <a:buSzPts val="1200"/>
              <a:buFont typeface="Calibri"/>
              <a:buChar char="-"/>
            </a:pPr>
            <a:r>
              <a:rPr lang="en-US"/>
              <a:t>Tempo sneller? Aangeven! </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Voor zelf oefeningen volgen is het van belang om te verbinden met ICT Internet.</a:t>
            </a:r>
            <a:endParaRPr/>
          </a:p>
          <a:p>
            <a:pPr indent="0" lvl="0" marL="0" rtl="0" algn="l">
              <a:spcBef>
                <a:spcPts val="0"/>
              </a:spcBef>
              <a:spcAft>
                <a:spcPts val="0"/>
              </a:spcAft>
              <a:buNone/>
            </a:pPr>
            <a:r>
              <a:t/>
            </a:r>
            <a:endParaRPr/>
          </a:p>
        </p:txBody>
      </p:sp>
      <p:sp>
        <p:nvSpPr>
          <p:cNvPr id="68" name="Google Shape;68;p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0: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10: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Uitleggen wat een Directed Acyclic Graph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Directed – een richting</a:t>
            </a:r>
            <a:endParaRPr/>
          </a:p>
          <a:p>
            <a:pPr indent="0" lvl="0" marL="0" rtl="0" algn="l">
              <a:spcBef>
                <a:spcPts val="0"/>
              </a:spcBef>
              <a:spcAft>
                <a:spcPts val="0"/>
              </a:spcAft>
              <a:buNone/>
            </a:pPr>
            <a:r>
              <a:rPr lang="en-US"/>
              <a:t>Acyclic – Nodes kunnen geen cirkel verbindingen vormen.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Nodes – zijn de commits in Git</a:t>
            </a:r>
            <a:endParaRPr/>
          </a:p>
          <a:p>
            <a:pPr indent="0" lvl="0" marL="0" rtl="0" algn="l">
              <a:spcBef>
                <a:spcPts val="0"/>
              </a:spcBef>
              <a:spcAft>
                <a:spcPts val="0"/>
              </a:spcAft>
              <a:buNone/>
            </a:pPr>
            <a:r>
              <a:rPr lang="en-US"/>
              <a:t>(directed) edges – zijn de relaties tussen commits. Vormen de parent child relatie tussen commits.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9" name="Google Shape;139;p1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11: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Directed Acyclic Graph </a:t>
            </a:r>
            <a:endParaRPr/>
          </a:p>
          <a:p>
            <a:pPr indent="-171450" lvl="0" marL="171450" rtl="0" algn="l">
              <a:spcBef>
                <a:spcPts val="0"/>
              </a:spcBef>
              <a:spcAft>
                <a:spcPts val="0"/>
              </a:spcAft>
              <a:buClr>
                <a:schemeClr val="dk1"/>
              </a:buClr>
              <a:buSzPts val="1200"/>
              <a:buFont typeface="Arial"/>
              <a:buChar char="•"/>
            </a:pPr>
            <a:r>
              <a:rPr lang="en-US"/>
              <a:t>Directed: 1 richting – commits wijzen naar een parent</a:t>
            </a:r>
            <a:endParaRPr/>
          </a:p>
          <a:p>
            <a:pPr indent="-171450" lvl="0" marL="171450" rtl="0" algn="l">
              <a:spcBef>
                <a:spcPts val="0"/>
              </a:spcBef>
              <a:spcAft>
                <a:spcPts val="0"/>
              </a:spcAft>
              <a:buClr>
                <a:schemeClr val="dk1"/>
              </a:buClr>
              <a:buSzPts val="1200"/>
              <a:buFont typeface="Arial"/>
              <a:buChar char="•"/>
            </a:pPr>
            <a:r>
              <a:rPr lang="en-US"/>
              <a:t>Acyclic: niet mogelijk om een cirkel te vormen </a:t>
            </a:r>
            <a:endParaRPr/>
          </a:p>
          <a:p>
            <a:pPr indent="-171450" lvl="0" marL="171450" rtl="0" algn="l">
              <a:spcBef>
                <a:spcPts val="0"/>
              </a:spcBef>
              <a:spcAft>
                <a:spcPts val="0"/>
              </a:spcAft>
              <a:buClr>
                <a:schemeClr val="dk1"/>
              </a:buClr>
              <a:buSzPts val="1200"/>
              <a:buFont typeface="Arial"/>
              <a:buChar char="•"/>
            </a:pPr>
            <a:r>
              <a:rPr lang="en-US"/>
              <a:t>Graph: Nodes (commits) en edges (verbindingen naar voorgaande commits)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Branches: niets anders dan een pointer naar een specifieke commit. </a:t>
            </a:r>
            <a:endParaRPr/>
          </a:p>
          <a:p>
            <a:pPr indent="0" lvl="0" marL="0" rtl="0" algn="l">
              <a:spcBef>
                <a:spcPts val="0"/>
              </a:spcBef>
              <a:spcAft>
                <a:spcPts val="0"/>
              </a:spcAft>
              <a:buNone/>
            </a:pPr>
            <a:r>
              <a:rPr lang="en-US"/>
              <a:t>Laten zien aan de hand van gitinfo directory (via git/refs/heads) in de Entity Framework core repository.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Tag: niets anders als een labeltje wat aan een specifieke commit hangt.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Demonstratie:</a:t>
            </a:r>
            <a:endParaRPr/>
          </a:p>
          <a:p>
            <a:pPr indent="-171450" lvl="0" marL="171450" rtl="0" algn="l">
              <a:spcBef>
                <a:spcPts val="0"/>
              </a:spcBef>
              <a:spcAft>
                <a:spcPts val="0"/>
              </a:spcAft>
              <a:buClr>
                <a:schemeClr val="dk1"/>
              </a:buClr>
              <a:buSzPts val="1200"/>
              <a:buFont typeface="Calibri"/>
              <a:buChar char="-"/>
            </a:pPr>
            <a:r>
              <a:rPr lang="en-US"/>
              <a:t>Laten zien aan de hand van gitinfo directory (via git/refs/heads)</a:t>
            </a:r>
            <a:endParaRPr/>
          </a:p>
          <a:p>
            <a:pPr indent="-171450" lvl="0" marL="171450" rtl="0" algn="l">
              <a:spcBef>
                <a:spcPts val="0"/>
              </a:spcBef>
              <a:spcAft>
                <a:spcPts val="0"/>
              </a:spcAft>
              <a:buClr>
                <a:schemeClr val="dk1"/>
              </a:buClr>
              <a:buSzPts val="1200"/>
              <a:buFont typeface="Calibri"/>
              <a:buChar char="-"/>
            </a:pPr>
            <a:r>
              <a:rPr lang="en-US"/>
              <a:t>Op beamer paden van DAG volgen (uitleggen hoe branches gelezen moeten worden)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Elke commit (elke node) wordt uniek geidentificeerd door een secure hash (animatie).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8" name="Google Shape;148;p1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2: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12: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Waar bestaat een commit uit?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diff</a:t>
            </a:r>
            <a:endParaRPr/>
          </a:p>
          <a:p>
            <a:pPr indent="0" lvl="0" marL="0" rtl="0" algn="l">
              <a:spcBef>
                <a:spcPts val="0"/>
              </a:spcBef>
              <a:spcAft>
                <a:spcPts val="0"/>
              </a:spcAft>
              <a:buNone/>
            </a:pPr>
            <a:r>
              <a:rPr lang="en-US"/>
              <a:t>commit message </a:t>
            </a:r>
            <a:endParaRPr/>
          </a:p>
          <a:p>
            <a:pPr indent="0" lvl="0" marL="0" rtl="0" algn="l">
              <a:spcBef>
                <a:spcPts val="0"/>
              </a:spcBef>
              <a:spcAft>
                <a:spcPts val="0"/>
              </a:spcAft>
              <a:buNone/>
            </a:pPr>
            <a:r>
              <a:rPr lang="en-US"/>
              <a:t>committer </a:t>
            </a:r>
            <a:endParaRPr/>
          </a:p>
          <a:p>
            <a:pPr indent="0" lvl="0" marL="0" rtl="0" algn="l">
              <a:spcBef>
                <a:spcPts val="0"/>
              </a:spcBef>
              <a:spcAft>
                <a:spcPts val="0"/>
              </a:spcAft>
              <a:buNone/>
            </a:pPr>
            <a:r>
              <a:rPr lang="en-US"/>
              <a:t>commit date </a:t>
            </a:r>
            <a:endParaRPr/>
          </a:p>
          <a:p>
            <a:pPr indent="0" lvl="0" marL="0" rtl="0" algn="l">
              <a:spcBef>
                <a:spcPts val="0"/>
              </a:spcBef>
              <a:spcAft>
                <a:spcPts val="0"/>
              </a:spcAft>
              <a:buNone/>
            </a:pPr>
            <a:r>
              <a:rPr lang="en-US"/>
              <a:t>auteur </a:t>
            </a:r>
            <a:endParaRPr/>
          </a:p>
          <a:p>
            <a:pPr indent="0" lvl="0" marL="0" rtl="0" algn="l">
              <a:spcBef>
                <a:spcPts val="0"/>
              </a:spcBef>
              <a:spcAft>
                <a:spcPts val="0"/>
              </a:spcAft>
              <a:buNone/>
            </a:pPr>
            <a:r>
              <a:rPr lang="en-US"/>
              <a:t>auteur date </a:t>
            </a:r>
            <a:endParaRPr/>
          </a:p>
          <a:p>
            <a:pPr indent="0" lvl="0" marL="0" rtl="0" algn="l">
              <a:spcBef>
                <a:spcPts val="0"/>
              </a:spcBef>
              <a:spcAft>
                <a:spcPts val="0"/>
              </a:spcAft>
              <a:buNone/>
            </a:pPr>
            <a:r>
              <a:rPr lang="en-US"/>
              <a:t>pointer naar voorgaande commit </a:t>
            </a:r>
            <a:endParaRPr/>
          </a:p>
          <a:p>
            <a:pPr indent="0" lvl="0" marL="0" rtl="0" algn="l">
              <a:spcBef>
                <a:spcPts val="0"/>
              </a:spcBef>
              <a:spcAft>
                <a:spcPts val="0"/>
              </a:spcAft>
              <a:buNone/>
            </a:pPr>
            <a:r>
              <a:rPr lang="en-US"/>
              <a:t>SHA wordt berekend aan de hand van die eigenschappen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Commando's van Git werken via de SHA </a:t>
            </a:r>
            <a:endParaRPr/>
          </a:p>
          <a:p>
            <a:pPr indent="0" lvl="0" marL="0" rtl="0" algn="l">
              <a:spcBef>
                <a:spcPts val="0"/>
              </a:spcBef>
              <a:spcAft>
                <a:spcPts val="0"/>
              </a:spcAft>
              <a:buNone/>
            </a:pPr>
            <a:r>
              <a:rPr b="1" lang="en-US"/>
              <a:t>Demonstratie:</a:t>
            </a:r>
            <a:endParaRPr/>
          </a:p>
          <a:p>
            <a:pPr indent="0" lvl="0" marL="0" rtl="0" algn="l">
              <a:spcBef>
                <a:spcPts val="0"/>
              </a:spcBef>
              <a:spcAft>
                <a:spcPts val="0"/>
              </a:spcAft>
              <a:buNone/>
            </a:pPr>
            <a:r>
              <a:rPr lang="en-US"/>
              <a:t>Voorbeeld laten zien waarbij een SHA wordt aangepast door middel van git commit –amend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7" name="Google Shape;157;p1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13: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In de volgende slides worden de volgende commando’s toegelicht.</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Demonstratie: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Git init demonstreren om te gebruiken als testcase voor de volgende slide.</a:t>
            </a:r>
            <a:endParaRPr/>
          </a:p>
          <a:p>
            <a:pPr indent="0" lvl="0" marL="0" rtl="0" algn="l">
              <a:spcBef>
                <a:spcPts val="0"/>
              </a:spcBef>
              <a:spcAft>
                <a:spcPts val="0"/>
              </a:spcAft>
              <a:buNone/>
            </a:pPr>
            <a:r>
              <a:rPr lang="en-US"/>
              <a:t>Git help command laten zien (ook als een voorbeeld voor onduidelijke manpages).</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Arial"/>
              <a:buChar char="•"/>
            </a:pPr>
            <a:r>
              <a:rPr lang="en-US"/>
              <a:t>Git init</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5" name="Google Shape;165;p1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4: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14: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versiebeheersystemen zoals Subversion check je bestanden in en dat is dan je wijziging.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Git zit er een niveau van indirectie tussen. Wijzigingen bevinden zich in je working directory. Via git add voeg je wijzigingen toe je aan je staging area (ook wel index) geheten. Uiteindelijk ga je er via git commit een commit van maken.</a:t>
            </a:r>
            <a:endParaRPr/>
          </a:p>
          <a:p>
            <a:pPr indent="0" lvl="0" marL="0" rtl="0" algn="l">
              <a:spcBef>
                <a:spcPts val="0"/>
              </a:spcBef>
              <a:spcAft>
                <a:spcPts val="0"/>
              </a:spcAft>
              <a:buNone/>
            </a:pPr>
            <a:r>
              <a:rPr lang="en-US"/>
              <a:t>Waarom zou je dit willen? Omdat het je in staat stelt om eerst een stuk te werken en daarna na te denken over hoe je dit wilt toevoegen aan je repository.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Quote: “</a:t>
            </a:r>
            <a:r>
              <a:rPr b="0" i="0" lang="en-US" sz="1200">
                <a:solidFill>
                  <a:schemeClr val="dk1"/>
                </a:solidFill>
                <a:latin typeface="Calibri"/>
                <a:ea typeface="Calibri"/>
                <a:cs typeface="Calibri"/>
                <a:sym typeface="Calibri"/>
              </a:rPr>
              <a:t>"All problems in computer science </a:t>
            </a:r>
            <a:r>
              <a:rPr b="1" i="0" lang="en-US" sz="1200">
                <a:solidFill>
                  <a:schemeClr val="dk1"/>
                </a:solidFill>
                <a:latin typeface="Calibri"/>
                <a:ea typeface="Calibri"/>
                <a:cs typeface="Calibri"/>
                <a:sym typeface="Calibri"/>
              </a:rPr>
              <a:t>can be solved</a:t>
            </a:r>
            <a:r>
              <a:rPr b="0" i="0" lang="en-US" sz="1200">
                <a:solidFill>
                  <a:schemeClr val="dk1"/>
                </a:solidFill>
                <a:latin typeface="Calibri"/>
                <a:ea typeface="Calibri"/>
                <a:cs typeface="Calibri"/>
                <a:sym typeface="Calibri"/>
              </a:rPr>
              <a:t> by </a:t>
            </a:r>
            <a:r>
              <a:rPr b="1" i="0" lang="en-US" sz="1200">
                <a:solidFill>
                  <a:schemeClr val="dk1"/>
                </a:solidFill>
                <a:latin typeface="Calibri"/>
                <a:ea typeface="Calibri"/>
                <a:cs typeface="Calibri"/>
                <a:sym typeface="Calibri"/>
              </a:rPr>
              <a:t>another level of indirection</a:t>
            </a:r>
            <a:r>
              <a:rPr b="0" i="0" lang="en-US" sz="1200">
                <a:solidFill>
                  <a:schemeClr val="dk1"/>
                </a:solidFill>
                <a:latin typeface="Calibri"/>
                <a:ea typeface="Calibri"/>
                <a:cs typeface="Calibri"/>
                <a:sym typeface="Calibri"/>
              </a:rPr>
              <a:t>" (the "fundamental theorem of software engineering"</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Demonstratie:</a:t>
            </a:r>
            <a:endParaRPr/>
          </a:p>
          <a:p>
            <a:pPr indent="-171450" lvl="0" marL="171450" rtl="0" algn="l">
              <a:spcBef>
                <a:spcPts val="0"/>
              </a:spcBef>
              <a:spcAft>
                <a:spcPts val="0"/>
              </a:spcAft>
              <a:buClr>
                <a:schemeClr val="dk1"/>
              </a:buClr>
              <a:buSzPts val="1200"/>
              <a:buFont typeface="Arial"/>
              <a:buChar char="•"/>
            </a:pPr>
            <a:r>
              <a:rPr b="0" lang="en-US"/>
              <a:t>Notepad foo.txt. Maak wijziging in bestand</a:t>
            </a:r>
            <a:endParaRPr b="0"/>
          </a:p>
          <a:p>
            <a:pPr indent="-171450" lvl="0" marL="171450" rtl="0" algn="l">
              <a:spcBef>
                <a:spcPts val="0"/>
              </a:spcBef>
              <a:spcAft>
                <a:spcPts val="0"/>
              </a:spcAft>
              <a:buClr>
                <a:schemeClr val="dk1"/>
              </a:buClr>
              <a:buSzPts val="1200"/>
              <a:buFont typeface="Arial"/>
              <a:buChar char="•"/>
            </a:pPr>
            <a:r>
              <a:rPr b="0" lang="en-US"/>
              <a:t>Git add foo.txt</a:t>
            </a:r>
            <a:endParaRPr/>
          </a:p>
          <a:p>
            <a:pPr indent="-171450" lvl="0" marL="171450" rtl="0" algn="l">
              <a:spcBef>
                <a:spcPts val="0"/>
              </a:spcBef>
              <a:spcAft>
                <a:spcPts val="0"/>
              </a:spcAft>
              <a:buClr>
                <a:schemeClr val="dk1"/>
              </a:buClr>
              <a:buSzPts val="1200"/>
              <a:buFont typeface="Arial"/>
              <a:buChar char="•"/>
            </a:pPr>
            <a:r>
              <a:rPr b="0" lang="en-US"/>
              <a:t>Via gitk laten zien dat er nog geen commit is</a:t>
            </a:r>
            <a:endParaRPr/>
          </a:p>
          <a:p>
            <a:pPr indent="-171450" lvl="0" marL="171450" rtl="0" algn="l">
              <a:spcBef>
                <a:spcPts val="0"/>
              </a:spcBef>
              <a:spcAft>
                <a:spcPts val="0"/>
              </a:spcAft>
              <a:buClr>
                <a:schemeClr val="dk1"/>
              </a:buClr>
              <a:buSzPts val="1200"/>
              <a:buFont typeface="Arial"/>
              <a:buChar char="•"/>
            </a:pPr>
            <a:r>
              <a:rPr b="0" lang="en-US"/>
              <a:t>Git commit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Inconsistentie: working directory wordt ook wel working tree genoemd. Staging area wordt ook wel index genoemd.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3" name="Google Shape;173;p1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5: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15: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6: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16: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7: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17: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Mallinckrodt commit messages laten zien.</a:t>
            </a:r>
            <a:endParaRPr/>
          </a:p>
        </p:txBody>
      </p:sp>
      <p:sp>
        <p:nvSpPr>
          <p:cNvPr id="195" name="Google Shape;195;p1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8: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18: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Git status demonstreren aan de hand van weer een keer toevoegen van een wijziging.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Git show toont wijzigingen van een specifieke commit (commit-message, bestandsnamen)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Git diff toont de verschillen in je working directory ten opzichte van de laatste commit (oftewel, wat heb ik allemaal lopen wijzigen). Git diff –cached doet hetzelfde maar dan voor de index/staging area.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Git log shows all your commits as a list. Gitk –all does the same but with a GUI.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3" name="Google Shape;203;p1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9: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19: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git reset dient twee doelen: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Om wijzigingen in je index en/of working directory weg te gooien.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Om in je huidige branch terug te gaan naar een voorgaande commit waarbij je alle tussenliggende commits weggooit.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Zonder commit te specificeren werkt git commit altijd op je laatste commit (HEAD genoemd)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(9 van de 10 keer gebruik ik git reset –hard)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Demonstratie:</a:t>
            </a:r>
            <a:endParaRPr/>
          </a:p>
          <a:p>
            <a:pPr indent="0" lvl="0" marL="0" rtl="0" algn="l">
              <a:spcBef>
                <a:spcPts val="0"/>
              </a:spcBef>
              <a:spcAft>
                <a:spcPts val="0"/>
              </a:spcAft>
              <a:buNone/>
            </a:pPr>
            <a:r>
              <a:rPr b="0" lang="en-US"/>
              <a:t>Alle drie varianten van git reset commando.</a:t>
            </a:r>
            <a:endParaRPr/>
          </a:p>
          <a:p>
            <a:pPr indent="0" lvl="0" marL="0" rtl="0" algn="l">
              <a:spcBef>
                <a:spcPts val="0"/>
              </a:spcBef>
              <a:spcAft>
                <a:spcPts val="0"/>
              </a:spcAft>
              <a:buNone/>
            </a:pPr>
            <a:r>
              <a:t/>
            </a:r>
            <a:endParaRPr b="0"/>
          </a:p>
          <a:p>
            <a:pPr indent="0" lvl="0" marL="0" rtl="0" algn="l">
              <a:spcBef>
                <a:spcPts val="0"/>
              </a:spcBef>
              <a:spcAft>
                <a:spcPts val="0"/>
              </a:spcAft>
              <a:buNone/>
            </a:pPr>
            <a:r>
              <a:rPr b="0" lang="en-US"/>
              <a:t>Demonstratie git reset –mixed:</a:t>
            </a:r>
            <a:endParaRPr/>
          </a:p>
          <a:p>
            <a:pPr indent="-171450" lvl="0" marL="171450" rtl="0" algn="l">
              <a:spcBef>
                <a:spcPts val="0"/>
              </a:spcBef>
              <a:spcAft>
                <a:spcPts val="0"/>
              </a:spcAft>
              <a:buClr>
                <a:schemeClr val="dk1"/>
              </a:buClr>
              <a:buSzPts val="1200"/>
              <a:buFont typeface="Arial"/>
              <a:buChar char="•"/>
            </a:pPr>
            <a:r>
              <a:rPr b="0" lang="en-US"/>
              <a:t>Bestaand bestand wijzigen</a:t>
            </a:r>
            <a:endParaRPr b="0"/>
          </a:p>
          <a:p>
            <a:pPr indent="-171450" lvl="0" marL="171450" rtl="0" algn="l">
              <a:spcBef>
                <a:spcPts val="0"/>
              </a:spcBef>
              <a:spcAft>
                <a:spcPts val="0"/>
              </a:spcAft>
              <a:buClr>
                <a:schemeClr val="dk1"/>
              </a:buClr>
              <a:buSzPts val="1200"/>
              <a:buFont typeface="Arial"/>
              <a:buChar char="•"/>
            </a:pPr>
            <a:r>
              <a:rPr b="0" lang="en-US"/>
              <a:t>Toevoegen aan index via git add &lt;file&gt;</a:t>
            </a:r>
            <a:endParaRPr/>
          </a:p>
          <a:p>
            <a:pPr indent="-171450" lvl="0" marL="171450" rtl="0" algn="l">
              <a:spcBef>
                <a:spcPts val="0"/>
              </a:spcBef>
              <a:spcAft>
                <a:spcPts val="0"/>
              </a:spcAft>
              <a:buClr>
                <a:schemeClr val="dk1"/>
              </a:buClr>
              <a:buSzPts val="1200"/>
              <a:buFont typeface="Arial"/>
              <a:buChar char="•"/>
            </a:pPr>
            <a:r>
              <a:rPr b="0" lang="en-US"/>
              <a:t>Reset via git reset –mixed. Index is weer leeg, wijzigingen staan nog in working directory.</a:t>
            </a:r>
            <a:endParaRPr/>
          </a:p>
          <a:p>
            <a:pPr indent="-95250" lvl="0" marL="171450" rtl="0" algn="l">
              <a:spcBef>
                <a:spcPts val="0"/>
              </a:spcBef>
              <a:spcAft>
                <a:spcPts val="0"/>
              </a:spcAft>
              <a:buClr>
                <a:schemeClr val="dk1"/>
              </a:buClr>
              <a:buSzPts val="1200"/>
              <a:buFont typeface="Arial"/>
              <a:buNone/>
            </a:pPr>
            <a:r>
              <a:t/>
            </a:r>
            <a:endParaRPr b="0"/>
          </a:p>
          <a:p>
            <a:pPr indent="0" lvl="0" marL="0" rtl="0" algn="l">
              <a:spcBef>
                <a:spcPts val="0"/>
              </a:spcBef>
              <a:spcAft>
                <a:spcPts val="0"/>
              </a:spcAft>
              <a:buClr>
                <a:schemeClr val="dk1"/>
              </a:buClr>
              <a:buSzPts val="1200"/>
              <a:buFont typeface="Arial"/>
              <a:buNone/>
            </a:pPr>
            <a:r>
              <a:rPr b="0" lang="en-US"/>
              <a:t>Demonstratie git reset –hard</a:t>
            </a:r>
            <a:endParaRPr/>
          </a:p>
          <a:p>
            <a:pPr indent="-171450" lvl="0" marL="171450" rtl="0" algn="l">
              <a:spcBef>
                <a:spcPts val="0"/>
              </a:spcBef>
              <a:spcAft>
                <a:spcPts val="0"/>
              </a:spcAft>
              <a:buClr>
                <a:schemeClr val="dk1"/>
              </a:buClr>
              <a:buSzPts val="1200"/>
              <a:buFont typeface="Arial"/>
              <a:buChar char="•"/>
            </a:pPr>
            <a:r>
              <a:rPr b="0" lang="en-US"/>
              <a:t>Bestaand bestand wijzigen</a:t>
            </a:r>
            <a:endParaRPr b="0"/>
          </a:p>
          <a:p>
            <a:pPr indent="-171450" lvl="0" marL="171450" rtl="0" algn="l">
              <a:spcBef>
                <a:spcPts val="0"/>
              </a:spcBef>
              <a:spcAft>
                <a:spcPts val="0"/>
              </a:spcAft>
              <a:buClr>
                <a:schemeClr val="dk1"/>
              </a:buClr>
              <a:buSzPts val="1200"/>
              <a:buFont typeface="Arial"/>
              <a:buChar char="•"/>
            </a:pPr>
            <a:r>
              <a:rPr b="0" lang="en-US"/>
              <a:t>Toevoegen aan index via git add &lt;file&gt;</a:t>
            </a:r>
            <a:endParaRPr/>
          </a:p>
          <a:p>
            <a:pPr indent="-171450" lvl="0" marL="171450" rtl="0" algn="l">
              <a:spcBef>
                <a:spcPts val="0"/>
              </a:spcBef>
              <a:spcAft>
                <a:spcPts val="0"/>
              </a:spcAft>
              <a:buClr>
                <a:schemeClr val="dk1"/>
              </a:buClr>
              <a:buSzPts val="1200"/>
              <a:buFont typeface="Arial"/>
              <a:buChar char="•"/>
            </a:pPr>
            <a:r>
              <a:rPr b="0" lang="en-US"/>
              <a:t>Reset via git reset –hard. Zowel index als working directory is nu leeg.</a:t>
            </a:r>
            <a:endParaRPr/>
          </a:p>
          <a:p>
            <a:pPr indent="-95250" lvl="0" marL="171450" rtl="0" algn="l">
              <a:spcBef>
                <a:spcPts val="0"/>
              </a:spcBef>
              <a:spcAft>
                <a:spcPts val="0"/>
              </a:spcAft>
              <a:buClr>
                <a:schemeClr val="dk1"/>
              </a:buClr>
              <a:buSzPts val="1200"/>
              <a:buFont typeface="Arial"/>
              <a:buNone/>
            </a:pPr>
            <a:r>
              <a:t/>
            </a:r>
            <a:endParaRPr b="0"/>
          </a:p>
          <a:p>
            <a:pPr indent="-95250" lvl="0" marL="171450" rtl="0" algn="l">
              <a:spcBef>
                <a:spcPts val="0"/>
              </a:spcBef>
              <a:spcAft>
                <a:spcPts val="0"/>
              </a:spcAft>
              <a:buClr>
                <a:schemeClr val="dk1"/>
              </a:buClr>
              <a:buSzPts val="1200"/>
              <a:buFont typeface="Arial"/>
              <a:buNone/>
            </a:pPr>
            <a:r>
              <a:t/>
            </a:r>
            <a:endParaRPr b="0"/>
          </a:p>
          <a:p>
            <a:pPr indent="-95250" lvl="0" marL="171450" rtl="0" algn="l">
              <a:spcBef>
                <a:spcPts val="0"/>
              </a:spcBef>
              <a:spcAft>
                <a:spcPts val="0"/>
              </a:spcAft>
              <a:buClr>
                <a:schemeClr val="dk1"/>
              </a:buClr>
              <a:buSzPts val="1200"/>
              <a:buFont typeface="Arial"/>
              <a:buNone/>
            </a:pPr>
            <a:r>
              <a:t/>
            </a:r>
            <a:endParaRPr b="0"/>
          </a:p>
        </p:txBody>
      </p:sp>
      <p:sp>
        <p:nvSpPr>
          <p:cNvPr id="211" name="Google Shape;211;p1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2: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 name="Google Shape;74;p2: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 name="Google Shape;75;p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0: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20: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Voorbeeld van een .gitignore file laten zien met daarin:</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Calibri"/>
              <a:buChar char="-"/>
            </a:pPr>
            <a:r>
              <a:rPr lang="en-US"/>
              <a:t>Directories</a:t>
            </a:r>
            <a:endParaRPr/>
          </a:p>
          <a:p>
            <a:pPr indent="-171450" lvl="0" marL="171450" rtl="0" algn="l">
              <a:spcBef>
                <a:spcPts val="0"/>
              </a:spcBef>
              <a:spcAft>
                <a:spcPts val="0"/>
              </a:spcAft>
              <a:buClr>
                <a:schemeClr val="dk1"/>
              </a:buClr>
              <a:buSzPts val="1200"/>
              <a:buFont typeface="Calibri"/>
              <a:buChar char="-"/>
            </a:pPr>
            <a:r>
              <a:rPr lang="en-US"/>
              <a:t>Bestanden</a:t>
            </a:r>
            <a:endParaRPr/>
          </a:p>
          <a:p>
            <a:pPr indent="-171450" lvl="0" marL="171450" rtl="0" algn="l">
              <a:spcBef>
                <a:spcPts val="0"/>
              </a:spcBef>
              <a:spcAft>
                <a:spcPts val="0"/>
              </a:spcAft>
              <a:buClr>
                <a:schemeClr val="dk1"/>
              </a:buClr>
              <a:buSzPts val="1200"/>
              <a:buFont typeface="Calibri"/>
              <a:buChar char="-"/>
            </a:pPr>
            <a:r>
              <a:rPr lang="en-US"/>
              <a:t>Regular expression syntax (wildcards/groups)</a:t>
            </a:r>
            <a:endParaRPr/>
          </a:p>
          <a:p>
            <a:pPr indent="-171450" lvl="0" marL="171450" rtl="0" algn="l">
              <a:spcBef>
                <a:spcPts val="0"/>
              </a:spcBef>
              <a:spcAft>
                <a:spcPts val="0"/>
              </a:spcAft>
              <a:buClr>
                <a:schemeClr val="dk1"/>
              </a:buClr>
              <a:buSzPts val="1200"/>
              <a:buFont typeface="Calibri"/>
              <a:buChar char="-"/>
            </a:pPr>
            <a:r>
              <a:rPr lang="en-US"/>
              <a:t>Comments</a:t>
            </a:r>
            <a:endParaRPr/>
          </a:p>
          <a:p>
            <a:pPr indent="-171450" lvl="0" marL="171450" rtl="0" algn="l">
              <a:spcBef>
                <a:spcPts val="0"/>
              </a:spcBef>
              <a:spcAft>
                <a:spcPts val="0"/>
              </a:spcAft>
              <a:buClr>
                <a:schemeClr val="dk1"/>
              </a:buClr>
              <a:buSzPts val="1200"/>
              <a:buFont typeface="Calibri"/>
              <a:buChar char="-"/>
            </a:pPr>
            <a:r>
              <a:rPr lang="en-US"/>
              <a:t>! operator</a:t>
            </a:r>
            <a:endParaRPr/>
          </a:p>
          <a:p>
            <a:pPr indent="-95250" lvl="0" marL="17145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Let wel: gitignore werkt alleen op untracked files. Als je een file al toegevoegd hebt aan Git zullen wijzigingen altijd worden bijgehouden ondanks een gitignore file. Demonstreren.</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Tip: git houdt geen losse directories bij. In dit geval voeg dan een lege .gitignore in die directory toe om ervoor te zorgen dat deze directory ook bijgehouden wordt.</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0" name="Google Shape;220;p2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21: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Met de voorgaande commando’s heb je alles wat je nodig hebt om in een locale repository te kunnen werken zonder branches. Maar goed, dat is natuurlijk niet veel meer dan een veredeld backup systeem. We gaan nu branches toevoegen aan onze repository.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Demonstratie:</a:t>
            </a:r>
            <a:endParaRPr/>
          </a:p>
          <a:p>
            <a:pPr indent="0" lvl="0" marL="0" rtl="0" algn="l">
              <a:spcBef>
                <a:spcPts val="0"/>
              </a:spcBef>
              <a:spcAft>
                <a:spcPts val="0"/>
              </a:spcAft>
              <a:buNone/>
            </a:pPr>
            <a:r>
              <a:rPr lang="en-US"/>
              <a:t>Git branch demonstreren: aanmaken van een branch. </a:t>
            </a:r>
            <a:endParaRPr/>
          </a:p>
          <a:p>
            <a:pPr indent="0" lvl="0" marL="0" rtl="0" algn="l">
              <a:spcBef>
                <a:spcPts val="0"/>
              </a:spcBef>
              <a:spcAft>
                <a:spcPts val="0"/>
              </a:spcAft>
              <a:buNone/>
            </a:pPr>
            <a:r>
              <a:rPr lang="en-US"/>
              <a:t>Meerdere mogelijkheden: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git branch laat namen van branches zien. </a:t>
            </a:r>
            <a:endParaRPr/>
          </a:p>
          <a:p>
            <a:pPr indent="0" lvl="0" marL="0" rtl="0" algn="l">
              <a:spcBef>
                <a:spcPts val="0"/>
              </a:spcBef>
              <a:spcAft>
                <a:spcPts val="0"/>
              </a:spcAft>
              <a:buNone/>
            </a:pPr>
            <a:r>
              <a:rPr lang="en-US"/>
              <a:t>Git branch &lt;branchnaam&gt; maakt branch aan. </a:t>
            </a:r>
            <a:endParaRPr/>
          </a:p>
          <a:p>
            <a:pPr indent="0" lvl="0" marL="0" rtl="0" algn="l">
              <a:spcBef>
                <a:spcPts val="0"/>
              </a:spcBef>
              <a:spcAft>
                <a:spcPts val="0"/>
              </a:spcAft>
              <a:buNone/>
            </a:pPr>
            <a:r>
              <a:rPr lang="en-US"/>
              <a:t>Git branch &lt;branchnaam&gt; commit maakt branch aan op basis van voorgaande commit.</a:t>
            </a:r>
            <a:endParaRPr/>
          </a:p>
          <a:p>
            <a:pPr indent="0" lvl="0" marL="0" rtl="0" algn="l">
              <a:spcBef>
                <a:spcPts val="0"/>
              </a:spcBef>
              <a:spcAft>
                <a:spcPts val="0"/>
              </a:spcAft>
              <a:buNone/>
            </a:pPr>
            <a:r>
              <a:rPr lang="en-US"/>
              <a:t>Git branch –d &lt;branchnaam&gt; verwijdert branch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Git checkout: switchen tussen een branch. Let wel: indien het mogelijk is zullen wijzigingen in de index/working directory bewaard blijven. Indien dit problemen oplevert zal de checkout niet doorgaan.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Tegenwoordig voor Git checkout om oude bestanden uit te checken kun je ook git restore gebruiken.</a:t>
            </a:r>
            <a:endParaRPr/>
          </a:p>
          <a:p>
            <a:pPr indent="0" lvl="0" marL="0" rtl="0" algn="l">
              <a:spcBef>
                <a:spcPts val="0"/>
              </a:spcBef>
              <a:spcAft>
                <a:spcPts val="0"/>
              </a:spcAft>
              <a:buNone/>
            </a:pPr>
            <a:r>
              <a:rPr lang="en-US"/>
              <a:t>Syntax: git restore --source 5d40889 AssemblyInfo.cs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p>
        </p:txBody>
      </p:sp>
      <p:sp>
        <p:nvSpPr>
          <p:cNvPr id="228" name="Google Shape;228;p2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2: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22: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Demonstratie:</a:t>
            </a:r>
            <a:endParaRPr/>
          </a:p>
          <a:p>
            <a:pPr indent="0" lvl="0" marL="0" rtl="0" algn="l">
              <a:spcBef>
                <a:spcPts val="0"/>
              </a:spcBef>
              <a:spcAft>
                <a:spcPts val="0"/>
              </a:spcAft>
              <a:buNone/>
            </a:pPr>
            <a:r>
              <a:rPr lang="en-US"/>
              <a:t>Voorbeeld geven van merge zonder mergeconflict en met mergeconflict. Dit demonstreren door eerst zonder merge-conflict te mergen, daarna een git reset te doen en vervolgens een wijziging door te voeren zodat er wel een merge-conflict zal optreden.</a:t>
            </a:r>
            <a:endParaRPr/>
          </a:p>
          <a:p>
            <a:pPr indent="0" lvl="0" marL="0" rtl="0" algn="l">
              <a:spcBef>
                <a:spcPts val="0"/>
              </a:spcBef>
              <a:spcAft>
                <a:spcPts val="0"/>
              </a:spcAft>
              <a:buNone/>
            </a:pPr>
            <a:r>
              <a:t/>
            </a:r>
            <a:endParaRPr b="0"/>
          </a:p>
          <a:p>
            <a:pPr indent="-171450" lvl="0" marL="171450" rtl="0" algn="l">
              <a:spcBef>
                <a:spcPts val="0"/>
              </a:spcBef>
              <a:spcAft>
                <a:spcPts val="0"/>
              </a:spcAft>
              <a:buClr>
                <a:schemeClr val="dk1"/>
              </a:buClr>
              <a:buSzPts val="1200"/>
              <a:buFont typeface="Arial"/>
              <a:buChar char="•"/>
            </a:pPr>
            <a:r>
              <a:rPr b="0" lang="en-US"/>
              <a:t>Branch aanmaken</a:t>
            </a:r>
            <a:endParaRPr b="0"/>
          </a:p>
          <a:p>
            <a:pPr indent="-171450" lvl="0" marL="171450" rtl="0" algn="l">
              <a:spcBef>
                <a:spcPts val="0"/>
              </a:spcBef>
              <a:spcAft>
                <a:spcPts val="0"/>
              </a:spcAft>
              <a:buClr>
                <a:schemeClr val="dk1"/>
              </a:buClr>
              <a:buSzPts val="1200"/>
              <a:buFont typeface="Arial"/>
              <a:buChar char="•"/>
            </a:pPr>
            <a:r>
              <a:rPr b="0" lang="en-US"/>
              <a:t>File toevoegen</a:t>
            </a:r>
            <a:endParaRPr b="0"/>
          </a:p>
          <a:p>
            <a:pPr indent="-171450" lvl="0" marL="171450" rtl="0" algn="l">
              <a:spcBef>
                <a:spcPts val="0"/>
              </a:spcBef>
              <a:spcAft>
                <a:spcPts val="0"/>
              </a:spcAft>
              <a:buClr>
                <a:schemeClr val="dk1"/>
              </a:buClr>
              <a:buSzPts val="1200"/>
              <a:buFont typeface="Arial"/>
              <a:buChar char="•"/>
            </a:pPr>
            <a:r>
              <a:rPr b="0" lang="en-US"/>
              <a:t>Committen</a:t>
            </a:r>
            <a:endParaRPr b="0"/>
          </a:p>
          <a:p>
            <a:pPr indent="-171450" lvl="0" marL="171450" rtl="0" algn="l">
              <a:spcBef>
                <a:spcPts val="0"/>
              </a:spcBef>
              <a:spcAft>
                <a:spcPts val="0"/>
              </a:spcAft>
              <a:buClr>
                <a:schemeClr val="dk1"/>
              </a:buClr>
              <a:buSzPts val="1200"/>
              <a:buFont typeface="Arial"/>
              <a:buChar char="•"/>
            </a:pPr>
            <a:r>
              <a:rPr b="0" lang="en-US"/>
              <a:t>Mergen</a:t>
            </a:r>
            <a:endParaRPr b="0"/>
          </a:p>
          <a:p>
            <a:pPr indent="-171450" lvl="0" marL="171450" rtl="0" algn="l">
              <a:spcBef>
                <a:spcPts val="0"/>
              </a:spcBef>
              <a:spcAft>
                <a:spcPts val="0"/>
              </a:spcAft>
              <a:buClr>
                <a:schemeClr val="dk1"/>
              </a:buClr>
              <a:buSzPts val="1200"/>
              <a:buFont typeface="Arial"/>
              <a:buChar char="•"/>
            </a:pPr>
            <a:r>
              <a:rPr b="0" lang="en-US"/>
              <a:t>Merge resetten</a:t>
            </a:r>
            <a:endParaRPr b="0"/>
          </a:p>
          <a:p>
            <a:pPr indent="-95250" lvl="0" marL="171450" rtl="0" algn="l">
              <a:spcBef>
                <a:spcPts val="0"/>
              </a:spcBef>
              <a:spcAft>
                <a:spcPts val="0"/>
              </a:spcAft>
              <a:buClr>
                <a:schemeClr val="dk1"/>
              </a:buClr>
              <a:buSzPts val="1200"/>
              <a:buFont typeface="Arial"/>
              <a:buNone/>
            </a:pPr>
            <a:r>
              <a:t/>
            </a:r>
            <a:endParaRPr b="0"/>
          </a:p>
          <a:p>
            <a:pPr indent="-171450" lvl="0" marL="171450" rtl="0" algn="l">
              <a:spcBef>
                <a:spcPts val="0"/>
              </a:spcBef>
              <a:spcAft>
                <a:spcPts val="0"/>
              </a:spcAft>
              <a:buClr>
                <a:schemeClr val="dk1"/>
              </a:buClr>
              <a:buSzPts val="1200"/>
              <a:buFont typeface="Arial"/>
              <a:buChar char="•"/>
            </a:pPr>
            <a:r>
              <a:rPr b="0" lang="en-US"/>
              <a:t>Branch aanmaken</a:t>
            </a:r>
            <a:endParaRPr b="0"/>
          </a:p>
          <a:p>
            <a:pPr indent="-171450" lvl="0" marL="171450" rtl="0" algn="l">
              <a:spcBef>
                <a:spcPts val="0"/>
              </a:spcBef>
              <a:spcAft>
                <a:spcPts val="0"/>
              </a:spcAft>
              <a:buClr>
                <a:schemeClr val="dk1"/>
              </a:buClr>
              <a:buSzPts val="1200"/>
              <a:buFont typeface="Arial"/>
              <a:buChar char="•"/>
            </a:pPr>
            <a:r>
              <a:rPr b="0" lang="en-US"/>
              <a:t>File toevoegen</a:t>
            </a:r>
            <a:endParaRPr b="0"/>
          </a:p>
          <a:p>
            <a:pPr indent="-171450" lvl="0" marL="171450" rtl="0" algn="l">
              <a:spcBef>
                <a:spcPts val="0"/>
              </a:spcBef>
              <a:spcAft>
                <a:spcPts val="0"/>
              </a:spcAft>
              <a:buClr>
                <a:schemeClr val="dk1"/>
              </a:buClr>
              <a:buSzPts val="1200"/>
              <a:buFont typeface="Arial"/>
              <a:buChar char="•"/>
            </a:pPr>
            <a:r>
              <a:rPr b="0" lang="en-US"/>
              <a:t>Committen</a:t>
            </a:r>
            <a:endParaRPr b="0"/>
          </a:p>
          <a:p>
            <a:pPr indent="-171450" lvl="0" marL="171450" rtl="0" algn="l">
              <a:spcBef>
                <a:spcPts val="0"/>
              </a:spcBef>
              <a:spcAft>
                <a:spcPts val="0"/>
              </a:spcAft>
              <a:buClr>
                <a:schemeClr val="dk1"/>
              </a:buClr>
              <a:buSzPts val="1200"/>
              <a:buFont typeface="Arial"/>
              <a:buChar char="•"/>
            </a:pPr>
            <a:r>
              <a:rPr b="0" lang="en-US"/>
              <a:t>In andere branch ook zelfde file aanmaken</a:t>
            </a:r>
            <a:endParaRPr b="0"/>
          </a:p>
          <a:p>
            <a:pPr indent="-171450" lvl="0" marL="171450" rtl="0" algn="l">
              <a:spcBef>
                <a:spcPts val="0"/>
              </a:spcBef>
              <a:spcAft>
                <a:spcPts val="0"/>
              </a:spcAft>
              <a:buClr>
                <a:schemeClr val="dk1"/>
              </a:buClr>
              <a:buSzPts val="1200"/>
              <a:buFont typeface="Arial"/>
              <a:buChar char="•"/>
            </a:pPr>
            <a:r>
              <a:rPr b="0" lang="en-US"/>
              <a:t>Committen</a:t>
            </a:r>
            <a:endParaRPr b="0"/>
          </a:p>
          <a:p>
            <a:pPr indent="-171450" lvl="0" marL="171450" rtl="0" algn="l">
              <a:spcBef>
                <a:spcPts val="0"/>
              </a:spcBef>
              <a:spcAft>
                <a:spcPts val="0"/>
              </a:spcAft>
              <a:buClr>
                <a:schemeClr val="dk1"/>
              </a:buClr>
              <a:buSzPts val="1200"/>
              <a:buFont typeface="Arial"/>
              <a:buChar char="•"/>
            </a:pPr>
            <a:r>
              <a:rPr b="0" lang="en-US"/>
              <a:t>Mergen</a:t>
            </a:r>
            <a:endParaRPr b="0"/>
          </a:p>
          <a:p>
            <a:pPr indent="-171450" lvl="0" marL="171450" rtl="0" algn="l">
              <a:spcBef>
                <a:spcPts val="0"/>
              </a:spcBef>
              <a:spcAft>
                <a:spcPts val="0"/>
              </a:spcAft>
              <a:buClr>
                <a:schemeClr val="dk1"/>
              </a:buClr>
              <a:buSzPts val="1200"/>
              <a:buFont typeface="Arial"/>
              <a:buChar char="•"/>
            </a:pPr>
            <a:r>
              <a:rPr b="0" lang="en-US"/>
              <a:t>Mergeconflict oplossen</a:t>
            </a:r>
            <a:endParaRPr b="0"/>
          </a:p>
          <a:p>
            <a:pPr indent="-95250" lvl="0" marL="171450" rtl="0" algn="l">
              <a:spcBef>
                <a:spcPts val="0"/>
              </a:spcBef>
              <a:spcAft>
                <a:spcPts val="0"/>
              </a:spcAft>
              <a:buClr>
                <a:schemeClr val="dk1"/>
              </a:buClr>
              <a:buSzPts val="1200"/>
              <a:buFont typeface="Arial"/>
              <a:buNone/>
            </a:pPr>
            <a:r>
              <a:t/>
            </a:r>
            <a:endParaRPr b="0"/>
          </a:p>
          <a:p>
            <a:pPr indent="0" lvl="0" marL="0" rtl="0" algn="l">
              <a:spcBef>
                <a:spcPts val="0"/>
              </a:spcBef>
              <a:spcAft>
                <a:spcPts val="0"/>
              </a:spcAft>
              <a:buClr>
                <a:schemeClr val="dk1"/>
              </a:buClr>
              <a:buSzPts val="1200"/>
              <a:buFont typeface="Arial"/>
              <a:buNone/>
            </a:pPr>
            <a:r>
              <a:rPr b="0" lang="en-US"/>
              <a:t>Toelichten dat er altijd een merge commit aangemaakt wordt als de DAG niet op elkaar aansluiten (ook al is er geen fileconflict)</a:t>
            </a:r>
            <a:endParaRPr/>
          </a:p>
          <a:p>
            <a:pPr indent="-95250" lvl="0" marL="171450" rtl="0" algn="l">
              <a:spcBef>
                <a:spcPts val="0"/>
              </a:spcBef>
              <a:spcAft>
                <a:spcPts val="0"/>
              </a:spcAft>
              <a:buClr>
                <a:schemeClr val="dk1"/>
              </a:buClr>
              <a:buSzPts val="1200"/>
              <a:buFont typeface="Arial"/>
              <a:buNone/>
            </a:pPr>
            <a:r>
              <a:t/>
            </a:r>
            <a:endParaRPr b="0"/>
          </a:p>
        </p:txBody>
      </p:sp>
      <p:sp>
        <p:nvSpPr>
          <p:cNvPr id="236" name="Google Shape;236;p2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23: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Git clone toelichten – volledige kopie van repository. Repositories waarmee je samenwerkt worden ook wel remotes genoemd.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Git pull – wijzigingen binnenhalen van de andere repository</a:t>
            </a:r>
            <a:endParaRPr/>
          </a:p>
          <a:p>
            <a:pPr indent="0" lvl="0" marL="0" rtl="0" algn="l">
              <a:spcBef>
                <a:spcPts val="0"/>
              </a:spcBef>
              <a:spcAft>
                <a:spcPts val="0"/>
              </a:spcAft>
              <a:buNone/>
            </a:pPr>
            <a:r>
              <a:rPr lang="en-US"/>
              <a:t>Git push – locale wijzigingen doorzetten naar de remote repository</a:t>
            </a:r>
            <a:endParaRPr/>
          </a:p>
        </p:txBody>
      </p:sp>
      <p:sp>
        <p:nvSpPr>
          <p:cNvPr id="244" name="Google Shape;244;p2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4: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24: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Lokale repository (Mallinckrodt?) klonen in een andere directory (via git clone –bare. Verschil toelichten met een reguliere repository. Dit is met name omdat er anders problemen kunnen ontstaan met de working directory/index.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Laten zien dat in de gekloonde repository een nieuwe remote is aangemaakt met de naam origin (conventie). Ook laten zien dat deze in de git directory is terug te vinden via .git\refs\remotes\origin.</a:t>
            </a:r>
            <a:endParaRPr/>
          </a:p>
          <a:p>
            <a:pPr indent="0" lvl="0" marL="0" rtl="0" algn="l">
              <a:spcBef>
                <a:spcPts val="0"/>
              </a:spcBef>
              <a:spcAft>
                <a:spcPts val="0"/>
              </a:spcAft>
              <a:buNone/>
            </a:pPr>
            <a:r>
              <a:rPr lang="en-US"/>
              <a:t>Handmatig zelf een remote aanmaken en laten zien welke remotes er allemaal aanwezig zijn. (git remote –v)</a:t>
            </a:r>
            <a:endParaRPr/>
          </a:p>
          <a:p>
            <a:pPr indent="0" lvl="0" marL="0" rtl="0" algn="l">
              <a:spcBef>
                <a:spcPts val="0"/>
              </a:spcBef>
              <a:spcAft>
                <a:spcPts val="0"/>
              </a:spcAft>
              <a:buNone/>
            </a:pPr>
            <a:r>
              <a:rPr lang="en-US"/>
              <a:t>Een wijziging aanmaken in de remote repository en deze via git pull (git pull origin) binnenhalen. Verschil tussen git pull / git fetch toelichten. Laten zien dat je via git pull origin &lt;branchnaam&gt; ook een specifieke branch kan binnenhalen.</a:t>
            </a:r>
            <a:endParaRPr/>
          </a:p>
          <a:p>
            <a:pPr indent="0" lvl="0" marL="0" rtl="0" algn="l">
              <a:spcBef>
                <a:spcPts val="0"/>
              </a:spcBef>
              <a:spcAft>
                <a:spcPts val="0"/>
              </a:spcAft>
              <a:buNone/>
            </a:pPr>
            <a:r>
              <a:rPr lang="en-US"/>
              <a:t>Een wijziging aanmaken in de locale repository en deze via git push naar de bare repository versturen,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VANAF HIER DEMONSTREREN HOE WE KUNNEN SAMENWERKEN MET VIA EEN PULL IN MASTER EN VIA PULLS MET EEN APARTE BRANCH (Zie aantekeningen)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1" name="Google Shape;251;p2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5: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25: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Subversion style</a:t>
            </a:r>
            <a:endParaRPr/>
          </a:p>
        </p:txBody>
      </p:sp>
      <p:sp>
        <p:nvSpPr>
          <p:cNvPr id="259" name="Google Shape;259;p2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6: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26: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Github style</a:t>
            </a:r>
            <a:endParaRPr/>
          </a:p>
        </p:txBody>
      </p:sp>
      <p:sp>
        <p:nvSpPr>
          <p:cNvPr id="266" name="Google Shape;266;p2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7: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27: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Git kernel workflow – in werkelijkheid gebeurt dit via patches op de kernel mailinglijst.</a:t>
            </a:r>
            <a:endParaRPr/>
          </a:p>
        </p:txBody>
      </p:sp>
      <p:sp>
        <p:nvSpPr>
          <p:cNvPr id="273" name="Google Shape;273;p2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8: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28: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PULL REQUEST DEMO DOORVOEREN</a:t>
            </a:r>
            <a:endParaRPr/>
          </a:p>
        </p:txBody>
      </p:sp>
      <p:sp>
        <p:nvSpPr>
          <p:cNvPr id="280" name="Google Shape;280;p2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9: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29: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p3: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Ontstaan in 2005 voor beheer van de Linux Kernel als opvolger voor het wegvallen van Bitkeeper.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Er zijn meerdere DVCS systemen rond die tijd ontstaan. Mercurial is daar de grootste van maar er zijn ook anderen zoals Darcs, Arc. Git heeft de popularitetscontest gewonnen.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Denk aan bedrijven als Github, Atlassian maar ook Microft met Visual Studio Online / heet nu Azure DevOps</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a:t>Git is geen acronym maar een naam. Linus heeft ooit als grap gezegd: ik heb het naar mezelf vernoemd. Git betekent klootzak in het Engels.</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rPr lang="en-US"/>
              <a:t>“If you refer to another person as a git, you mean you dislike them and find them annoying.”</a:t>
            </a:r>
            <a:endParaRPr/>
          </a:p>
        </p:txBody>
      </p:sp>
      <p:sp>
        <p:nvSpPr>
          <p:cNvPr id="83" name="Google Shape;83;p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30: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p30: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Eerst uitleggen hoe het werkt, daarna komt hierna de toelichting waarom je dit zou willen doen.</a:t>
            </a:r>
            <a:endParaRPr/>
          </a:p>
        </p:txBody>
      </p:sp>
      <p:sp>
        <p:nvSpPr>
          <p:cNvPr id="296" name="Google Shape;296;p3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31: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Prevents merge hell.</a:t>
            </a:r>
            <a:endParaRPr/>
          </a:p>
        </p:txBody>
      </p:sp>
      <p:sp>
        <p:nvSpPr>
          <p:cNvPr id="304" name="Google Shape;304;p3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2: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32: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Nadelen toelichten.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Demonstratie:</a:t>
            </a:r>
            <a:endParaRPr/>
          </a:p>
          <a:p>
            <a:pPr indent="0" lvl="0" marL="0" rtl="0" algn="l">
              <a:spcBef>
                <a:spcPts val="0"/>
              </a:spcBef>
              <a:spcAft>
                <a:spcPts val="0"/>
              </a:spcAft>
              <a:buNone/>
            </a:pPr>
            <a:r>
              <a:rPr lang="en-US"/>
              <a:t>Demo geven van een rebase met en zonder merge-conflict.</a:t>
            </a:r>
            <a:endParaRPr/>
          </a:p>
          <a:p>
            <a:pPr indent="0" lvl="0" marL="0" rtl="0" algn="l">
              <a:spcBef>
                <a:spcPts val="0"/>
              </a:spcBef>
              <a:spcAft>
                <a:spcPts val="0"/>
              </a:spcAft>
              <a:buNone/>
            </a:pPr>
            <a:r>
              <a:t/>
            </a:r>
            <a:endParaRPr/>
          </a:p>
        </p:txBody>
      </p:sp>
      <p:sp>
        <p:nvSpPr>
          <p:cNvPr id="313" name="Google Shape;313;p3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33: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Voordelen toelichten: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Je bent ineens de beste programmeur ☺</a:t>
            </a:r>
            <a:endParaRPr/>
          </a:p>
          <a:p>
            <a:pPr indent="0" lvl="0" marL="0" rtl="0" algn="l">
              <a:spcBef>
                <a:spcPts val="0"/>
              </a:spcBef>
              <a:spcAft>
                <a:spcPts val="0"/>
              </a:spcAft>
              <a:buNone/>
            </a:pPr>
            <a:r>
              <a:rPr lang="en-US"/>
              <a:t>Handig om locale bugfix branches waar je meerdere commits voor nodig had samen te voegen naar 1 losse commit.</a:t>
            </a:r>
            <a:endParaRPr/>
          </a:p>
          <a:p>
            <a:pPr indent="0" lvl="0" marL="0" rtl="0" algn="l">
              <a:spcBef>
                <a:spcPts val="0"/>
              </a:spcBef>
              <a:spcAft>
                <a:spcPts val="0"/>
              </a:spcAft>
              <a:buNone/>
            </a:pPr>
            <a:r>
              <a:rPr lang="en-US"/>
              <a:t>Handig om allerlei ‘overbodige’ informatie uit je commits te halen (typo’s,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Animatie!</a:t>
            </a:r>
            <a:endParaRPr/>
          </a:p>
          <a:p>
            <a:pPr indent="0" lvl="0" marL="0" rtl="0" algn="l">
              <a:spcBef>
                <a:spcPts val="0"/>
              </a:spcBef>
              <a:spcAft>
                <a:spcPts val="0"/>
              </a:spcAft>
              <a:buNone/>
            </a:pPr>
            <a:r>
              <a:t/>
            </a:r>
            <a:endParaRPr/>
          </a:p>
        </p:txBody>
      </p:sp>
      <p:sp>
        <p:nvSpPr>
          <p:cNvPr id="322" name="Google Shape;322;p3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4: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34: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Nadelen: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Nooit op een publieke branch doen. Stop in ieder geval de mogelijkheden om dit te doen weg achter een soort van supervisor account.</a:t>
            </a:r>
            <a:endParaRPr/>
          </a:p>
        </p:txBody>
      </p:sp>
      <p:sp>
        <p:nvSpPr>
          <p:cNvPr id="331" name="Google Shape;331;p3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5: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35: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3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6: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36: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Adding a submodule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Git init</a:t>
            </a:r>
            <a:endParaRPr/>
          </a:p>
          <a:p>
            <a:pPr indent="0" lvl="0" marL="0" rtl="0" algn="l">
              <a:spcBef>
                <a:spcPts val="0"/>
              </a:spcBef>
              <a:spcAft>
                <a:spcPts val="0"/>
              </a:spcAft>
              <a:buNone/>
            </a:pPr>
            <a:r>
              <a:rPr lang="en-US"/>
              <a:t>git submodule add https://github.com/WilbertOnGithub/TFS2GIT.git [dir for submodule]</a:t>
            </a:r>
            <a:endParaRPr/>
          </a:p>
          <a:p>
            <a:pPr indent="0" lvl="0" marL="0" rtl="0" algn="l">
              <a:spcBef>
                <a:spcPts val="0"/>
              </a:spcBef>
              <a:spcAft>
                <a:spcPts val="0"/>
              </a:spcAft>
              <a:buNone/>
            </a:pPr>
            <a:r>
              <a:rPr lang="en-US"/>
              <a:t>Git status</a:t>
            </a:r>
            <a:endParaRPr/>
          </a:p>
          <a:p>
            <a:pPr indent="0" lvl="0" marL="0" rtl="0" algn="l">
              <a:spcBef>
                <a:spcPts val="0"/>
              </a:spcBef>
              <a:spcAft>
                <a:spcPts val="0"/>
              </a:spcAft>
              <a:buNone/>
            </a:pPr>
            <a:r>
              <a:rPr lang="en-US"/>
              <a:t>Git add .</a:t>
            </a:r>
            <a:endParaRPr/>
          </a:p>
          <a:p>
            <a:pPr indent="0" lvl="0" marL="0" rtl="0" algn="l">
              <a:spcBef>
                <a:spcPts val="0"/>
              </a:spcBef>
              <a:spcAft>
                <a:spcPts val="0"/>
              </a:spcAft>
              <a:buNone/>
            </a:pPr>
            <a:r>
              <a:rPr lang="en-US"/>
              <a:t>Git commit –m “Added new submodule”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Pushing a change to the submodule</a:t>
            </a:r>
            <a:endParaRPr/>
          </a:p>
          <a:p>
            <a:pPr indent="0" lvl="0" marL="0" rtl="0" algn="l">
              <a:spcBef>
                <a:spcPts val="0"/>
              </a:spcBef>
              <a:spcAft>
                <a:spcPts val="0"/>
              </a:spcAft>
              <a:buNone/>
            </a:pPr>
            <a:r>
              <a:rPr lang="en-US"/>
              <a:t>cd path/to/submodule </a:t>
            </a:r>
            <a:endParaRPr/>
          </a:p>
          <a:p>
            <a:pPr indent="0" lvl="0" marL="0" rtl="0" algn="l">
              <a:spcBef>
                <a:spcPts val="0"/>
              </a:spcBef>
              <a:spcAft>
                <a:spcPts val="0"/>
              </a:spcAft>
              <a:buNone/>
            </a:pPr>
            <a:r>
              <a:rPr lang="en-US"/>
              <a:t>git add &lt;stuff&gt; </a:t>
            </a:r>
            <a:endParaRPr/>
          </a:p>
          <a:p>
            <a:pPr indent="0" lvl="0" marL="0" rtl="0" algn="l">
              <a:spcBef>
                <a:spcPts val="0"/>
              </a:spcBef>
              <a:spcAft>
                <a:spcPts val="0"/>
              </a:spcAft>
              <a:buNone/>
            </a:pPr>
            <a:r>
              <a:rPr lang="en-US"/>
              <a:t>git commit -m "comment" </a:t>
            </a:r>
            <a:endParaRPr/>
          </a:p>
          <a:p>
            <a:pPr indent="0" lvl="0" marL="0" rtl="0" algn="l">
              <a:spcBef>
                <a:spcPts val="0"/>
              </a:spcBef>
              <a:spcAft>
                <a:spcPts val="0"/>
              </a:spcAft>
              <a:buNone/>
            </a:pPr>
            <a:r>
              <a:rPr lang="en-US"/>
              <a:t>git push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Registering that change in the submodule</a:t>
            </a:r>
            <a:endParaRPr/>
          </a:p>
          <a:p>
            <a:pPr indent="0" lvl="0" marL="0" rtl="0" algn="l">
              <a:spcBef>
                <a:spcPts val="0"/>
              </a:spcBef>
              <a:spcAft>
                <a:spcPts val="0"/>
              </a:spcAft>
              <a:buNone/>
            </a:pPr>
            <a:r>
              <a:rPr lang="en-US"/>
              <a:t>cd /main/project </a:t>
            </a:r>
            <a:endParaRPr/>
          </a:p>
          <a:p>
            <a:pPr indent="0" lvl="0" marL="0" rtl="0" algn="l">
              <a:spcBef>
                <a:spcPts val="0"/>
              </a:spcBef>
              <a:spcAft>
                <a:spcPts val="0"/>
              </a:spcAft>
              <a:buNone/>
            </a:pPr>
            <a:r>
              <a:rPr lang="en-US"/>
              <a:t>git add path/to/submodule </a:t>
            </a:r>
            <a:endParaRPr/>
          </a:p>
          <a:p>
            <a:pPr indent="0" lvl="0" marL="0" rtl="0" algn="l">
              <a:spcBef>
                <a:spcPts val="0"/>
              </a:spcBef>
              <a:spcAft>
                <a:spcPts val="0"/>
              </a:spcAft>
              <a:buNone/>
            </a:pPr>
            <a:r>
              <a:rPr lang="en-US"/>
              <a:t>git commit -m "updated my submodule" </a:t>
            </a:r>
            <a:endParaRPr/>
          </a:p>
          <a:p>
            <a:pPr indent="0" lvl="0" marL="0" rtl="0" algn="l">
              <a:spcBef>
                <a:spcPts val="0"/>
              </a:spcBef>
              <a:spcAft>
                <a:spcPts val="0"/>
              </a:spcAft>
              <a:buNone/>
            </a:pPr>
            <a:r>
              <a:rPr lang="en-US"/>
              <a:t>git push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Cloning a repository with a submodule</a:t>
            </a:r>
            <a:endParaRPr/>
          </a:p>
          <a:p>
            <a:pPr indent="0" lvl="0" marL="0" rtl="0" algn="l">
              <a:spcBef>
                <a:spcPts val="0"/>
              </a:spcBef>
              <a:spcAft>
                <a:spcPts val="0"/>
              </a:spcAft>
              <a:buNone/>
            </a:pPr>
            <a:r>
              <a:rPr lang="en-US"/>
              <a:t>Git clone [repository name]</a:t>
            </a:r>
            <a:endParaRPr/>
          </a:p>
          <a:p>
            <a:pPr indent="0" lvl="0" marL="0" rtl="0" algn="l">
              <a:spcBef>
                <a:spcPts val="0"/>
              </a:spcBef>
              <a:spcAft>
                <a:spcPts val="0"/>
              </a:spcAft>
              <a:buNone/>
            </a:pPr>
            <a:r>
              <a:rPr lang="en-US"/>
              <a:t>Git submodule init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7" name="Google Shape;347;p3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7: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37: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Adding a subtree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Git init</a:t>
            </a:r>
            <a:endParaRPr/>
          </a:p>
          <a:p>
            <a:pPr indent="0" lvl="0" marL="0" rtl="0" algn="l">
              <a:spcBef>
                <a:spcPts val="0"/>
              </a:spcBef>
              <a:spcAft>
                <a:spcPts val="0"/>
              </a:spcAft>
              <a:buNone/>
            </a:pPr>
            <a:r>
              <a:rPr lang="en-US"/>
              <a:t>[Initiele commit toevoegen]</a:t>
            </a:r>
            <a:endParaRPr/>
          </a:p>
          <a:p>
            <a:pPr indent="0" lvl="0" marL="0" rtl="0" algn="l">
              <a:spcBef>
                <a:spcPts val="0"/>
              </a:spcBef>
              <a:spcAft>
                <a:spcPts val="0"/>
              </a:spcAft>
              <a:buNone/>
            </a:pPr>
            <a:r>
              <a:rPr lang="en-US"/>
              <a:t>git remote add [naam van remote] https://github.com/WilbertOnGithub/TFS2GIT.git</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git subtree add --prefix=git-subtree --squash [remotenaam of rechtstreekse git url] master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Pushing a change to the subtree</a:t>
            </a:r>
            <a:endParaRPr/>
          </a:p>
          <a:p>
            <a:pPr indent="0" lvl="0" marL="0" rtl="0" algn="l">
              <a:spcBef>
                <a:spcPts val="0"/>
              </a:spcBef>
              <a:spcAft>
                <a:spcPts val="0"/>
              </a:spcAft>
              <a:buNone/>
            </a:pPr>
            <a:r>
              <a:rPr lang="en-US"/>
              <a:t>cd path/to/subtree </a:t>
            </a:r>
            <a:endParaRPr/>
          </a:p>
          <a:p>
            <a:pPr indent="0" lvl="0" marL="0" rtl="0" algn="l">
              <a:spcBef>
                <a:spcPts val="0"/>
              </a:spcBef>
              <a:spcAft>
                <a:spcPts val="0"/>
              </a:spcAft>
              <a:buNone/>
            </a:pPr>
            <a:r>
              <a:rPr lang="en-US"/>
              <a:t>git add &lt;stuff&gt; </a:t>
            </a:r>
            <a:endParaRPr/>
          </a:p>
          <a:p>
            <a:pPr indent="0" lvl="0" marL="0" rtl="0" algn="l">
              <a:spcBef>
                <a:spcPts val="0"/>
              </a:spcBef>
              <a:spcAft>
                <a:spcPts val="0"/>
              </a:spcAft>
              <a:buNone/>
            </a:pPr>
            <a:r>
              <a:rPr lang="en-US"/>
              <a:t>git commit -m "comment" </a:t>
            </a:r>
            <a:endParaRPr/>
          </a:p>
          <a:p>
            <a:pPr indent="0" lvl="0" marL="0" rtl="0" algn="l">
              <a:spcBef>
                <a:spcPts val="0"/>
              </a:spcBef>
              <a:spcAft>
                <a:spcPts val="0"/>
              </a:spcAft>
              <a:buNone/>
            </a:pPr>
            <a:r>
              <a:rPr lang="en-US"/>
              <a:t>Cd /back/to/root_of_working_dir</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git subtree push --prefix=subtreedir [naam van remote] master</a:t>
            </a:r>
            <a:endParaRPr/>
          </a:p>
          <a:p>
            <a:pPr indent="0" lvl="0" marL="0" rtl="0" algn="l">
              <a:spcBef>
                <a:spcPts val="0"/>
              </a:spcBef>
              <a:spcAft>
                <a:spcPts val="0"/>
              </a:spcAft>
              <a:buNone/>
            </a:pPr>
            <a:r>
              <a:t/>
            </a:r>
            <a:endParaRPr/>
          </a:p>
        </p:txBody>
      </p:sp>
      <p:sp>
        <p:nvSpPr>
          <p:cNvPr id="356" name="Google Shape;356;p3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8: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38: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Toelichting</a:t>
            </a:r>
            <a:endParaRPr/>
          </a:p>
        </p:txBody>
      </p:sp>
      <p:sp>
        <p:nvSpPr>
          <p:cNvPr id="364" name="Google Shape;364;p3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9: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39: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Demo geven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Aangeven dat v1.0 goed is. HEAD is slecht.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Commando’s:</a:t>
            </a:r>
            <a:endParaRPr/>
          </a:p>
          <a:p>
            <a:pPr indent="-171450" lvl="0" marL="171450" rtl="0" algn="l">
              <a:spcBef>
                <a:spcPts val="0"/>
              </a:spcBef>
              <a:spcAft>
                <a:spcPts val="0"/>
              </a:spcAft>
              <a:buClr>
                <a:schemeClr val="dk1"/>
              </a:buClr>
              <a:buSzPts val="1200"/>
              <a:buFont typeface="Calibri"/>
              <a:buChar char="-"/>
            </a:pPr>
            <a:r>
              <a:rPr b="0" lang="en-US"/>
              <a:t>Git checkout v1.0. Daarna run.cmd draaien.</a:t>
            </a:r>
            <a:endParaRPr/>
          </a:p>
          <a:p>
            <a:pPr indent="-171450" lvl="0" marL="171450" rtl="0" algn="l">
              <a:spcBef>
                <a:spcPts val="0"/>
              </a:spcBef>
              <a:spcAft>
                <a:spcPts val="0"/>
              </a:spcAft>
              <a:buClr>
                <a:schemeClr val="dk1"/>
              </a:buClr>
              <a:buSzPts val="1200"/>
              <a:buFont typeface="Calibri"/>
              <a:buChar char="-"/>
            </a:pPr>
            <a:r>
              <a:rPr b="0" lang="en-US"/>
              <a:t>Git checkout master. Daarna run.cmd draaien</a:t>
            </a:r>
            <a:endParaRPr b="0"/>
          </a:p>
          <a:p>
            <a:pPr indent="0" lvl="0" marL="0" rtl="0" algn="l">
              <a:spcBef>
                <a:spcPts val="0"/>
              </a:spcBef>
              <a:spcAft>
                <a:spcPts val="0"/>
              </a:spcAft>
              <a:buNone/>
            </a:pPr>
            <a:r>
              <a:rPr lang="en-US"/>
              <a:t>-   Git bisect start</a:t>
            </a:r>
            <a:endParaRPr/>
          </a:p>
          <a:p>
            <a:pPr indent="0" lvl="0" marL="0" rtl="0" algn="l">
              <a:spcBef>
                <a:spcPts val="0"/>
              </a:spcBef>
              <a:spcAft>
                <a:spcPts val="0"/>
              </a:spcAft>
              <a:buNone/>
            </a:pPr>
            <a:r>
              <a:rPr lang="en-US"/>
              <a:t>-   Git bisect bad (current head)</a:t>
            </a:r>
            <a:endParaRPr/>
          </a:p>
          <a:p>
            <a:pPr indent="0" lvl="0" marL="0" rtl="0" algn="l">
              <a:spcBef>
                <a:spcPts val="0"/>
              </a:spcBef>
              <a:spcAft>
                <a:spcPts val="0"/>
              </a:spcAft>
              <a:buNone/>
            </a:pPr>
            <a:r>
              <a:rPr lang="en-US"/>
              <a:t>-   Git bisect good v1.0</a:t>
            </a:r>
            <a:endParaRPr/>
          </a:p>
          <a:p>
            <a:pPr indent="0" lvl="0" marL="0" rtl="0" algn="l">
              <a:spcBef>
                <a:spcPts val="0"/>
              </a:spcBef>
              <a:spcAft>
                <a:spcPts val="0"/>
              </a:spcAft>
              <a:buNone/>
            </a:pPr>
            <a:r>
              <a:rPr lang="en-US"/>
              <a:t>Daarna continue git bisect bad/good draaien totdat je bij de commit komt die dit geintroduceerd heeft.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Via gitk –all laten zien waar je zit.</a:t>
            </a:r>
            <a:endParaRPr/>
          </a:p>
        </p:txBody>
      </p:sp>
      <p:sp>
        <p:nvSpPr>
          <p:cNvPr id="373" name="Google Shape;373;p3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4: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4: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Vergelijkbaar met systemen als </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Arial"/>
              <a:buChar char="•"/>
            </a:pPr>
            <a:r>
              <a:rPr lang="en-US"/>
              <a:t>CVS</a:t>
            </a:r>
            <a:endParaRPr/>
          </a:p>
          <a:p>
            <a:pPr indent="-171450" lvl="0" marL="171450" rtl="0" algn="l">
              <a:spcBef>
                <a:spcPts val="0"/>
              </a:spcBef>
              <a:spcAft>
                <a:spcPts val="0"/>
              </a:spcAft>
              <a:buClr>
                <a:schemeClr val="dk1"/>
              </a:buClr>
              <a:buSzPts val="1200"/>
              <a:buFont typeface="Arial"/>
              <a:buChar char="•"/>
            </a:pPr>
            <a:r>
              <a:rPr lang="en-US"/>
              <a:t>Subversion</a:t>
            </a:r>
            <a:endParaRPr/>
          </a:p>
          <a:p>
            <a:pPr indent="-171450" lvl="0" marL="171450" rtl="0" algn="l">
              <a:spcBef>
                <a:spcPts val="0"/>
              </a:spcBef>
              <a:spcAft>
                <a:spcPts val="0"/>
              </a:spcAft>
              <a:buClr>
                <a:schemeClr val="dk1"/>
              </a:buClr>
              <a:buSzPts val="1200"/>
              <a:buFont typeface="Arial"/>
              <a:buChar char="•"/>
            </a:pPr>
            <a:r>
              <a:rPr lang="en-US"/>
              <a:t>Perforce</a:t>
            </a:r>
            <a:endParaRPr/>
          </a:p>
          <a:p>
            <a:pPr indent="-171450" lvl="0" marL="171450" rtl="0" algn="l">
              <a:spcBef>
                <a:spcPts val="0"/>
              </a:spcBef>
              <a:spcAft>
                <a:spcPts val="0"/>
              </a:spcAft>
              <a:buClr>
                <a:schemeClr val="dk1"/>
              </a:buClr>
              <a:buSzPts val="1200"/>
              <a:buFont typeface="Arial"/>
              <a:buChar char="•"/>
            </a:pPr>
            <a:r>
              <a:rPr lang="en-US"/>
              <a:t>Team Foundation Server, etc,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Communicatie verloopt via een centrale server. Veel van wat je doet vereist communicatie met deze server. Goede netwerk verbinding is dus een vereiste.</a:t>
            </a:r>
            <a:endParaRPr/>
          </a:p>
        </p:txBody>
      </p:sp>
      <p:sp>
        <p:nvSpPr>
          <p:cNvPr id="91" name="Google Shape;91;p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40: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40: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4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4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41: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4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42: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42: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Voorbeeld van blame toelichten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Git format-patch laten zien.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Git cherry-pick. Wanneer is dit handig?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Git stash laten zien.  Git stash werkt op zowel de index als de working repository. Git stash save / git stash list / git stash show / git stash apply / pop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7" name="Google Shape;397;p4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p43: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4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4: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p44: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Demo geven van gebruik van Smartgit.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Laten zien hoe je SmartGit gebruikt in combinatie met Visual Studio.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13" name="Google Shape;413;p4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5: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45: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Demo geven van gebruik van Smartgit.</a:t>
            </a:r>
            <a:endParaRPr/>
          </a:p>
          <a:p>
            <a:pPr indent="0" lvl="0" marL="0" rtl="0" algn="l">
              <a:spcBef>
                <a:spcPts val="0"/>
              </a:spcBef>
              <a:spcAft>
                <a:spcPts val="0"/>
              </a:spcAft>
              <a:buNone/>
            </a:pPr>
            <a:r>
              <a:t/>
            </a:r>
            <a:endParaRPr/>
          </a:p>
        </p:txBody>
      </p:sp>
      <p:sp>
        <p:nvSpPr>
          <p:cNvPr id="421" name="Google Shape;421;p4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6: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46: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4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5: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5: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Elke gebruiker heeft lokaal een eigen versie van de repository staan met de volledige historie.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Operaties worden uitgevoerd op de locale repository. Je kiest er zelf voor om ze te publiceren op de centrale repository.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Demonstreren door zelf een clone uit te voeren met een Github repository (https://github.com/aspnet/EntityFrameworkCore)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Commando’s:</a:t>
            </a:r>
            <a:endParaRPr/>
          </a:p>
          <a:p>
            <a:pPr indent="-171450" lvl="0" marL="171450" rtl="0" algn="l">
              <a:spcBef>
                <a:spcPts val="0"/>
              </a:spcBef>
              <a:spcAft>
                <a:spcPts val="0"/>
              </a:spcAft>
              <a:buClr>
                <a:schemeClr val="dk1"/>
              </a:buClr>
              <a:buSzPts val="1200"/>
              <a:buFont typeface="Arial"/>
              <a:buChar char="•"/>
            </a:pPr>
            <a:r>
              <a:rPr lang="en-US"/>
              <a:t>Git clone https://github.com/aspnet/EntityFrameworkCore.git</a:t>
            </a:r>
            <a:endParaRPr/>
          </a:p>
          <a:p>
            <a:pPr indent="-171450" lvl="0" marL="171450" rtl="0" algn="l">
              <a:spcBef>
                <a:spcPts val="0"/>
              </a:spcBef>
              <a:spcAft>
                <a:spcPts val="0"/>
              </a:spcAft>
              <a:buClr>
                <a:schemeClr val="dk1"/>
              </a:buClr>
              <a:buSzPts val="1200"/>
              <a:buFont typeface="Arial"/>
              <a:buChar char="•"/>
            </a:pPr>
            <a:r>
              <a:rPr lang="en-US"/>
              <a:t>Via gitk laten zien dat de historie van deze repo begint in 2014 en doorloopt tot vandaag.</a:t>
            </a:r>
            <a:endParaRPr/>
          </a:p>
        </p:txBody>
      </p:sp>
      <p:sp>
        <p:nvSpPr>
          <p:cNvPr id="99" name="Google Shape;99;p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6: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6: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Elke repository heeft een bepaalde status maar alleen maar omdat wij die status er zelf aan geven. Initieel zijn ook alle repositories gelijkwaardig aan elkaar.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Onderling met elkaar wijzigingen uitwisselen kan dus wel, alhoewel het wel gebruikelijk is om gebruik te maken van een tussenliggende server. Je wilt ook een centrale server hebben voor backups,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Verschillende manieren van communiceren:</a:t>
            </a:r>
            <a:endParaRPr/>
          </a:p>
          <a:p>
            <a:pPr indent="-171450" lvl="0" marL="171450" rtl="0" algn="l">
              <a:spcBef>
                <a:spcPts val="0"/>
              </a:spcBef>
              <a:spcAft>
                <a:spcPts val="0"/>
              </a:spcAft>
              <a:buClr>
                <a:schemeClr val="dk1"/>
              </a:buClr>
              <a:buSzPts val="1200"/>
              <a:buFont typeface="Arial"/>
              <a:buChar char="•"/>
            </a:pPr>
            <a:r>
              <a:rPr lang="en-US"/>
              <a:t>Pull – wijzigingen binnenhalen vanaf een andere repository</a:t>
            </a:r>
            <a:endParaRPr/>
          </a:p>
          <a:p>
            <a:pPr indent="-171450" lvl="0" marL="171450" rtl="0" algn="l">
              <a:spcBef>
                <a:spcPts val="0"/>
              </a:spcBef>
              <a:spcAft>
                <a:spcPts val="0"/>
              </a:spcAft>
              <a:buClr>
                <a:schemeClr val="dk1"/>
              </a:buClr>
              <a:buSzPts val="1200"/>
              <a:buFont typeface="Arial"/>
              <a:buChar char="•"/>
            </a:pPr>
            <a:r>
              <a:rPr lang="en-US"/>
              <a:t>Push – wijzingen versturen naar een andere repository</a:t>
            </a:r>
            <a:endParaRPr/>
          </a:p>
          <a:p>
            <a:pPr indent="-171450" lvl="0" marL="171450" rtl="0" algn="l">
              <a:spcBef>
                <a:spcPts val="0"/>
              </a:spcBef>
              <a:spcAft>
                <a:spcPts val="0"/>
              </a:spcAft>
              <a:buClr>
                <a:schemeClr val="dk1"/>
              </a:buClr>
              <a:buSzPts val="1200"/>
              <a:buFont typeface="Arial"/>
              <a:buChar char="•"/>
            </a:pPr>
            <a:r>
              <a:rPr lang="en-US"/>
              <a:t>Patches via mail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7" name="Google Shape;107;p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7: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7: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Snel </a:t>
            </a:r>
            <a:endParaRPr/>
          </a:p>
          <a:p>
            <a:pPr indent="0" lvl="0" marL="0" rtl="0" algn="l">
              <a:spcBef>
                <a:spcPts val="0"/>
              </a:spcBef>
              <a:spcAft>
                <a:spcPts val="0"/>
              </a:spcAft>
              <a:buNone/>
            </a:pPr>
            <a:r>
              <a:rPr lang="en-US"/>
              <a:t>Laagdrempelig (geen server nodig) </a:t>
            </a:r>
            <a:endParaRPr/>
          </a:p>
          <a:p>
            <a:pPr indent="0" lvl="0" marL="0" rtl="0" algn="l">
              <a:spcBef>
                <a:spcPts val="0"/>
              </a:spcBef>
              <a:spcAft>
                <a:spcPts val="0"/>
              </a:spcAft>
              <a:buNone/>
            </a:pPr>
            <a:r>
              <a:rPr lang="en-US"/>
              <a:t>git init </a:t>
            </a:r>
            <a:endParaRPr/>
          </a:p>
          <a:p>
            <a:pPr indent="0" lvl="0" marL="0" rtl="0" algn="l">
              <a:spcBef>
                <a:spcPts val="0"/>
              </a:spcBef>
              <a:spcAft>
                <a:spcPts val="0"/>
              </a:spcAft>
              <a:buNone/>
            </a:pPr>
            <a:r>
              <a:rPr lang="en-US"/>
              <a:t>Flexibel </a:t>
            </a:r>
            <a:endParaRPr/>
          </a:p>
          <a:p>
            <a:pPr indent="0" lvl="0" marL="0" rtl="0" algn="l">
              <a:spcBef>
                <a:spcPts val="0"/>
              </a:spcBef>
              <a:spcAft>
                <a:spcPts val="0"/>
              </a:spcAft>
              <a:buNone/>
            </a:pPr>
            <a:r>
              <a:rPr lang="en-US"/>
              <a:t>Workflow </a:t>
            </a:r>
            <a:endParaRPr/>
          </a:p>
          <a:p>
            <a:pPr indent="0" lvl="0" marL="0" rtl="0" algn="l">
              <a:spcBef>
                <a:spcPts val="0"/>
              </a:spcBef>
              <a:spcAft>
                <a:spcPts val="0"/>
              </a:spcAft>
              <a:buNone/>
            </a:pPr>
            <a:r>
              <a:rPr lang="en-US"/>
              <a:t>Rewriting history is possible </a:t>
            </a:r>
            <a:endParaRPr/>
          </a:p>
          <a:p>
            <a:pPr indent="0" lvl="0" marL="0" rtl="0" algn="l">
              <a:spcBef>
                <a:spcPts val="0"/>
              </a:spcBef>
              <a:spcAft>
                <a:spcPts val="0"/>
              </a:spcAft>
              <a:buNone/>
            </a:pPr>
            <a:r>
              <a:rPr lang="en-US"/>
              <a:t>Offline use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Demonstratie:</a:t>
            </a:r>
            <a:endParaRPr/>
          </a:p>
          <a:p>
            <a:pPr indent="-171450" lvl="0" marL="171450" rtl="0" algn="l">
              <a:spcBef>
                <a:spcPts val="0"/>
              </a:spcBef>
              <a:spcAft>
                <a:spcPts val="0"/>
              </a:spcAft>
              <a:buClr>
                <a:schemeClr val="dk1"/>
              </a:buClr>
              <a:buSzPts val="1200"/>
              <a:buFont typeface="Arial"/>
              <a:buChar char="•"/>
            </a:pPr>
            <a:r>
              <a:rPr lang="en-US"/>
              <a:t>Md testrepository</a:t>
            </a:r>
            <a:endParaRPr/>
          </a:p>
          <a:p>
            <a:pPr indent="-171450" lvl="0" marL="171450" rtl="0" algn="l">
              <a:spcBef>
                <a:spcPts val="0"/>
              </a:spcBef>
              <a:spcAft>
                <a:spcPts val="0"/>
              </a:spcAft>
              <a:buClr>
                <a:schemeClr val="dk1"/>
              </a:buClr>
              <a:buSzPts val="1200"/>
              <a:buFont typeface="Arial"/>
              <a:buChar char="•"/>
            </a:pPr>
            <a:r>
              <a:rPr lang="en-US"/>
              <a:t>Cd testrepository</a:t>
            </a:r>
            <a:endParaRPr/>
          </a:p>
          <a:p>
            <a:pPr indent="-171450" lvl="0" marL="171450" rtl="0" algn="l">
              <a:spcBef>
                <a:spcPts val="0"/>
              </a:spcBef>
              <a:spcAft>
                <a:spcPts val="0"/>
              </a:spcAft>
              <a:buClr>
                <a:schemeClr val="dk1"/>
              </a:buClr>
              <a:buSzPts val="1200"/>
              <a:buFont typeface="Arial"/>
              <a:buChar char="•"/>
            </a:pPr>
            <a:r>
              <a:rPr lang="en-US"/>
              <a:t>Git init </a:t>
            </a:r>
            <a:endParaRPr/>
          </a:p>
          <a:p>
            <a:pPr indent="-95250" lvl="0" marL="17145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Laten zien dat er nu een git repository is aangemaakt. Verwijderen van de hidden .git repository zorgt ervoor dat deze weer weg is.</a:t>
            </a:r>
            <a:endParaRPr/>
          </a:p>
        </p:txBody>
      </p:sp>
      <p:sp>
        <p:nvSpPr>
          <p:cNvPr id="115" name="Google Shape;115;p7: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8: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Geen locking mechanisme (uiteraard). Hoe zou je dit moeten implementeren?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Git is niet geschikt om grote binaire bestanden op te slaan. Een systeem als Perforce is daar beter voor geschikt.</a:t>
            </a:r>
            <a:endParaRPr/>
          </a:p>
          <a:p>
            <a:pPr indent="0" lvl="0" marL="0" rtl="0" algn="l">
              <a:spcBef>
                <a:spcPts val="0"/>
              </a:spcBef>
              <a:spcAft>
                <a:spcPts val="0"/>
              </a:spcAft>
              <a:buNone/>
            </a:pPr>
            <a:r>
              <a:rPr lang="en-US"/>
              <a:t>Er bestaat echter wel een extensie waarmee je kan aangeven dat bepaalde type bestanden buiten Git gehouden kunnen worden. Zie hiervoor de Git Large File Storage extension.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Je moet hiervoor wel de ondersteuning hebben van de hostingprovider. Momenteel ondersteunen zowel Visual Studio Online als Github deze extensie.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Via google search zoeken op ‘git hate’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Documentatie is doorspekt met terminologie waarbij verschillende termen door elkaar gebruikt worden.  Voorbeelden komen later.</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a:t>Zeer veel commando’s. Elk van die commando’s heeft ook nog eens een x aantal parameters die afhankelijk van de context hele andere dingen kunnen doen. </a:t>
            </a:r>
            <a:endParaRPr/>
          </a:p>
          <a:p>
            <a:pPr indent="0" lvl="0" marL="0" rtl="0" algn="l">
              <a:spcBef>
                <a:spcPts val="0"/>
              </a:spcBef>
              <a:spcAft>
                <a:spcPts val="0"/>
              </a:spcAft>
              <a:buNone/>
            </a:pPr>
            <a:r>
              <a:rPr lang="en-US"/>
              <a:t>Commandline interface lastig te doorgronden. ‘Git help checkout’ laten zien.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Afhankelijk van de context heeft het commando ‘checkout’ 3 verschillende betekenissen. </a:t>
            </a:r>
            <a:endParaRPr/>
          </a:p>
          <a:p>
            <a:pPr indent="0" lvl="0" marL="0" rtl="0" algn="l">
              <a:spcBef>
                <a:spcPts val="0"/>
              </a:spcBef>
              <a:spcAft>
                <a:spcPts val="0"/>
              </a:spcAft>
              <a:buNone/>
            </a:pPr>
            <a:r>
              <a:rPr lang="en-US"/>
              <a:t>Vraag aan een deelnemer wat je verwacht dat git checkout doet.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Git checkout &lt;branchname&gt;		- switch naar een specifieke branch (git checkout release/2.1)</a:t>
            </a:r>
            <a:endParaRPr/>
          </a:p>
          <a:p>
            <a:pPr indent="0" lvl="0" marL="0" rtl="0" algn="l">
              <a:spcBef>
                <a:spcPts val="0"/>
              </a:spcBef>
              <a:spcAft>
                <a:spcPts val="0"/>
              </a:spcAft>
              <a:buNone/>
            </a:pPr>
            <a:r>
              <a:rPr lang="en-US"/>
              <a:t>Git checkout &lt;sha&gt;		- switch naar een specifieke commit (git checkout badbad7008194ce0d112c404da37dc5a1ee04dc4)</a:t>
            </a:r>
            <a:endParaRPr/>
          </a:p>
          <a:p>
            <a:pPr indent="0" lvl="0" marL="0" rtl="0" algn="l">
              <a:spcBef>
                <a:spcPts val="0"/>
              </a:spcBef>
              <a:spcAft>
                <a:spcPts val="0"/>
              </a:spcAft>
              <a:buNone/>
            </a:pPr>
            <a:r>
              <a:rPr lang="en-US"/>
              <a:t>Git checkout – &lt;bestandsnaam&gt;	- haal een oudere versie van een file op (git checkout bd80907c1c35241775c2e5c01decc94472325d2f -- EFCore.sln)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Demonstreren aan de hand van de EntityFrameworkCore repository</a:t>
            </a:r>
            <a:endParaRPr/>
          </a:p>
        </p:txBody>
      </p:sp>
      <p:sp>
        <p:nvSpPr>
          <p:cNvPr id="123" name="Google Shape;123;p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9: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9: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Git is een prima voorbeeld van bovenstaande quotes.</a:t>
            </a:r>
            <a:endParaRPr/>
          </a:p>
        </p:txBody>
      </p:sp>
      <p:sp>
        <p:nvSpPr>
          <p:cNvPr id="131" name="Google Shape;131;p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Google Shape;11;p48"/>
          <p:cNvSpPr txBox="1"/>
          <p:nvPr>
            <p:ph type="title"/>
          </p:nvPr>
        </p:nvSpPr>
        <p:spPr>
          <a:xfrm>
            <a:off x="2523489" y="1876701"/>
            <a:ext cx="5116831" cy="221188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48"/>
          <p:cNvSpPr txBox="1"/>
          <p:nvPr>
            <p:ph idx="1" type="body"/>
          </p:nvPr>
        </p:nvSpPr>
        <p:spPr>
          <a:xfrm>
            <a:off x="554038" y="4519999"/>
            <a:ext cx="2118042" cy="46348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leen titel">
  <p:cSld name="Alleen titel">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57"/>
          <p:cNvSpPr txBox="1"/>
          <p:nvPr>
            <p:ph type="title"/>
          </p:nvPr>
        </p:nvSpPr>
        <p:spPr>
          <a:xfrm>
            <a:off x="554038" y="3984210"/>
            <a:ext cx="7886700" cy="29765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1" name="Google Shape;41;p57"/>
          <p:cNvSpPr txBox="1"/>
          <p:nvPr>
            <p:ph idx="1" type="body"/>
          </p:nvPr>
        </p:nvSpPr>
        <p:spPr>
          <a:xfrm>
            <a:off x="554039" y="4618297"/>
            <a:ext cx="1969451" cy="46348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00"/>
              </a:spcBef>
              <a:spcAft>
                <a:spcPts val="0"/>
              </a:spcAft>
              <a:buClr>
                <a:srgbClr val="0F596E"/>
              </a:buClr>
              <a:buSzPts val="1200"/>
              <a:buFont typeface="Arial"/>
              <a:buNone/>
              <a:defRPr b="0" i="0" sz="1200" u="none" cap="none" strike="noStrike">
                <a:solidFill>
                  <a:srgbClr val="0F596E"/>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 name="Google Shape;42;p57"/>
          <p:cNvSpPr/>
          <p:nvPr>
            <p:ph idx="2" type="pic"/>
          </p:nvPr>
        </p:nvSpPr>
        <p:spPr>
          <a:xfrm>
            <a:off x="2" y="1"/>
            <a:ext cx="8300064" cy="3862387"/>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p:cSld name="Leeg">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58"/>
          <p:cNvSpPr txBox="1"/>
          <p:nvPr>
            <p:ph type="title"/>
          </p:nvPr>
        </p:nvSpPr>
        <p:spPr>
          <a:xfrm>
            <a:off x="554038" y="2264188"/>
            <a:ext cx="7886700" cy="41510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5" name="Google Shape;45;p58"/>
          <p:cNvSpPr txBox="1"/>
          <p:nvPr>
            <p:ph idx="1" type="body"/>
          </p:nvPr>
        </p:nvSpPr>
        <p:spPr>
          <a:xfrm>
            <a:off x="554038" y="2955799"/>
            <a:ext cx="7737834" cy="62407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97B1"/>
              </a:buClr>
              <a:buSzPts val="1600"/>
              <a:buFont typeface="Arial"/>
              <a:buNone/>
              <a:defRPr b="0" i="0" sz="1600" u="none" cap="none" strike="noStrike">
                <a:solidFill>
                  <a:srgbClr val="0097B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6" name="Google Shape;46;p58"/>
          <p:cNvSpPr txBox="1"/>
          <p:nvPr>
            <p:ph idx="2" type="body"/>
          </p:nvPr>
        </p:nvSpPr>
        <p:spPr>
          <a:xfrm>
            <a:off x="554038" y="3682745"/>
            <a:ext cx="7737834" cy="97118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300"/>
              </a:spcBef>
              <a:spcAft>
                <a:spcPts val="0"/>
              </a:spcAft>
              <a:buClr>
                <a:srgbClr val="0F596E"/>
              </a:buClr>
              <a:buSzPts val="1400"/>
              <a:buFont typeface="Arial"/>
              <a:buChar char="•"/>
              <a:defRPr b="0" i="0" sz="1400" u="none" cap="none" strike="noStrike">
                <a:solidFill>
                  <a:srgbClr val="0F596E"/>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7" name="Google Shape;47;p58"/>
          <p:cNvSpPr/>
          <p:nvPr>
            <p:ph idx="3" type="pic"/>
          </p:nvPr>
        </p:nvSpPr>
        <p:spPr>
          <a:xfrm>
            <a:off x="2" y="2"/>
            <a:ext cx="8291870" cy="21492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p:cSld name="1_Leeg">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59"/>
          <p:cNvSpPr txBox="1"/>
          <p:nvPr>
            <p:ph type="title"/>
          </p:nvPr>
        </p:nvSpPr>
        <p:spPr>
          <a:xfrm>
            <a:off x="554038" y="2264187"/>
            <a:ext cx="7886700" cy="43148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 name="Google Shape;50;p59"/>
          <p:cNvSpPr txBox="1"/>
          <p:nvPr>
            <p:ph idx="1" type="body"/>
          </p:nvPr>
        </p:nvSpPr>
        <p:spPr>
          <a:xfrm>
            <a:off x="554038" y="2955799"/>
            <a:ext cx="7754218" cy="62407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97B1"/>
              </a:buClr>
              <a:buSzPts val="1600"/>
              <a:buFont typeface="Arial"/>
              <a:buNone/>
              <a:defRPr b="0" i="0" sz="1600" u="none" cap="none" strike="noStrike">
                <a:solidFill>
                  <a:srgbClr val="0097B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 name="Google Shape;51;p59"/>
          <p:cNvSpPr txBox="1"/>
          <p:nvPr>
            <p:ph idx="2" type="body"/>
          </p:nvPr>
        </p:nvSpPr>
        <p:spPr>
          <a:xfrm>
            <a:off x="554038" y="3682746"/>
            <a:ext cx="7754218" cy="91211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300"/>
              </a:spcBef>
              <a:spcAft>
                <a:spcPts val="0"/>
              </a:spcAft>
              <a:buClr>
                <a:srgbClr val="0F596E"/>
              </a:buClr>
              <a:buSzPts val="1400"/>
              <a:buFont typeface="Arial"/>
              <a:buChar char="•"/>
              <a:defRPr b="0" i="0" sz="1400" u="none" cap="none" strike="noStrike">
                <a:solidFill>
                  <a:srgbClr val="0F596E"/>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59"/>
          <p:cNvSpPr/>
          <p:nvPr>
            <p:ph idx="3" type="pic"/>
          </p:nvPr>
        </p:nvSpPr>
        <p:spPr>
          <a:xfrm>
            <a:off x="2" y="2"/>
            <a:ext cx="4154127" cy="2149200"/>
          </a:xfrm>
          <a:prstGeom prst="rect">
            <a:avLst/>
          </a:prstGeom>
          <a:noFill/>
          <a:ln>
            <a:noFill/>
          </a:ln>
        </p:spPr>
      </p:sp>
      <p:sp>
        <p:nvSpPr>
          <p:cNvPr id="53" name="Google Shape;53;p59"/>
          <p:cNvSpPr/>
          <p:nvPr>
            <p:ph idx="4" type="pic"/>
          </p:nvPr>
        </p:nvSpPr>
        <p:spPr>
          <a:xfrm>
            <a:off x="4154129" y="2"/>
            <a:ext cx="4154127" cy="21492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met bijschrift">
  <p:cSld name="Inhoud met bijschrift">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60"/>
          <p:cNvSpPr txBox="1"/>
          <p:nvPr>
            <p:ph type="title"/>
          </p:nvPr>
        </p:nvSpPr>
        <p:spPr>
          <a:xfrm>
            <a:off x="554038" y="108000"/>
            <a:ext cx="7639510" cy="44905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6" name="Google Shape;56;p60"/>
          <p:cNvSpPr txBox="1"/>
          <p:nvPr>
            <p:ph idx="1" type="body"/>
          </p:nvPr>
        </p:nvSpPr>
        <p:spPr>
          <a:xfrm>
            <a:off x="4632262" y="1076706"/>
            <a:ext cx="3659609" cy="119329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97B1"/>
              </a:buClr>
              <a:buSzPts val="1600"/>
              <a:buFont typeface="Arial"/>
              <a:buNone/>
              <a:defRPr b="0" i="0" sz="1600" u="none" cap="none" strike="noStrike">
                <a:solidFill>
                  <a:srgbClr val="0097B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7" name="Google Shape;57;p60"/>
          <p:cNvSpPr txBox="1"/>
          <p:nvPr>
            <p:ph idx="2" type="body"/>
          </p:nvPr>
        </p:nvSpPr>
        <p:spPr>
          <a:xfrm>
            <a:off x="4632262" y="2382775"/>
            <a:ext cx="3659609" cy="204993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00"/>
              </a:spcBef>
              <a:spcAft>
                <a:spcPts val="0"/>
              </a:spcAft>
              <a:buClr>
                <a:srgbClr val="0F596E"/>
              </a:buClr>
              <a:buSzPts val="1400"/>
              <a:buFont typeface="Arial"/>
              <a:buNone/>
              <a:defRPr b="0" i="0" sz="1400" u="none" cap="none" strike="noStrike">
                <a:solidFill>
                  <a:srgbClr val="0F596E"/>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 name="Google Shape;58;p60"/>
          <p:cNvSpPr/>
          <p:nvPr>
            <p:ph idx="3" type="pic"/>
          </p:nvPr>
        </p:nvSpPr>
        <p:spPr>
          <a:xfrm>
            <a:off x="640082" y="1124712"/>
            <a:ext cx="3767327" cy="3532918"/>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fbeelding groot">
  <p:cSld name="Afbeelding groot">
    <p:bg>
      <p:bgPr>
        <a:solidFill>
          <a:schemeClr val="lt1"/>
        </a:solidFill>
      </p:bgPr>
    </p:bg>
    <p:spTree>
      <p:nvGrpSpPr>
        <p:cNvPr id="59" name="Shape 59"/>
        <p:cNvGrpSpPr/>
        <p:nvPr/>
      </p:nvGrpSpPr>
      <p:grpSpPr>
        <a:xfrm>
          <a:off x="0" y="0"/>
          <a:ext cx="0" cy="0"/>
          <a:chOff x="0" y="0"/>
          <a:chExt cx="0" cy="0"/>
        </a:xfrm>
      </p:grpSpPr>
      <p:sp>
        <p:nvSpPr>
          <p:cNvPr id="60" name="Google Shape;60;p61"/>
          <p:cNvSpPr/>
          <p:nvPr>
            <p:ph idx="2" type="pic"/>
          </p:nvPr>
        </p:nvSpPr>
        <p:spPr>
          <a:xfrm>
            <a:off x="0" y="0"/>
            <a:ext cx="9144000" cy="5143500"/>
          </a:xfrm>
          <a:prstGeom prst="rect">
            <a:avLst/>
          </a:prstGeom>
          <a:noFill/>
          <a:ln>
            <a:noFill/>
          </a:ln>
        </p:spPr>
      </p:sp>
      <p:pic>
        <p:nvPicPr>
          <p:cNvPr descr="ICT0012 PowerPoint12.png" id="61" name="Google Shape;61;p61"/>
          <p:cNvPicPr preferRelativeResize="0"/>
          <p:nvPr/>
        </p:nvPicPr>
        <p:blipFill rotWithShape="1">
          <a:blip r:embed="rId2">
            <a:alphaModFix/>
          </a:blip>
          <a:srcRect b="0" l="0" r="0" t="0"/>
          <a:stretch/>
        </p:blipFill>
        <p:spPr>
          <a:xfrm>
            <a:off x="6665868" y="0"/>
            <a:ext cx="2490629"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verticale tekst">
  <p:cSld name="Titel en verticale tekst">
    <p:bg>
      <p:bgPr>
        <a:blipFill>
          <a:blip r:embed="rId2">
            <a:alphaModFix/>
          </a:blip>
          <a:stretch>
            <a:fillRect/>
          </a:stretch>
        </a:blipFill>
      </p:bgPr>
    </p:bg>
    <p:spTree>
      <p:nvGrpSpPr>
        <p:cNvPr id="62" name="Shape 62"/>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angepaste indeling">
  <p:cSld name="1_Aangepaste indeling">
    <p:bg>
      <p:bgPr>
        <a:blipFill>
          <a:blip r:embed="rId2">
            <a:alphaModFix/>
          </a:blip>
          <a:stretch>
            <a:fillRect/>
          </a:stretch>
        </a:blipFill>
      </p:bgPr>
    </p:bg>
    <p:spTree>
      <p:nvGrpSpPr>
        <p:cNvPr id="63" name="Shape 63"/>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Aangepaste indeling">
  <p:cSld name="2_Aangepaste indeling">
    <p:bg>
      <p:bgPr>
        <a:blipFill>
          <a:blip r:embed="rId2">
            <a:alphaModFix/>
          </a:blip>
          <a:stretch>
            <a:fillRect/>
          </a:stretch>
        </a:blipFill>
      </p:bgPr>
    </p:bg>
    <p:spTree>
      <p:nvGrpSpPr>
        <p:cNvPr id="64" name="Shape 6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ee objecten">
  <p:cSld name="Twee objecten">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9"/>
          <p:cNvSpPr txBox="1"/>
          <p:nvPr>
            <p:ph type="title"/>
          </p:nvPr>
        </p:nvSpPr>
        <p:spPr>
          <a:xfrm>
            <a:off x="557530" y="1035843"/>
            <a:ext cx="7750728" cy="59483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0097B1"/>
              </a:buClr>
              <a:buSzPts val="3600"/>
              <a:buFont typeface="Arial"/>
              <a:buNone/>
              <a:defRPr b="1" i="0" sz="3600" u="none" cap="none" strike="noStrike">
                <a:solidFill>
                  <a:srgbClr val="0097B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49"/>
          <p:cNvSpPr txBox="1"/>
          <p:nvPr>
            <p:ph idx="1" type="body"/>
          </p:nvPr>
        </p:nvSpPr>
        <p:spPr>
          <a:xfrm>
            <a:off x="557530" y="1630681"/>
            <a:ext cx="7750728" cy="285119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0F596E"/>
              </a:buClr>
              <a:buSzPts val="2800"/>
              <a:buFont typeface="Arial"/>
              <a:buChar char="•"/>
              <a:defRPr b="0" i="0" sz="2800" u="none" cap="none" strike="noStrike">
                <a:solidFill>
                  <a:srgbClr val="0F596E"/>
                </a:solidFill>
                <a:latin typeface="Arial"/>
                <a:ea typeface="Arial"/>
                <a:cs typeface="Arial"/>
                <a:sym typeface="Arial"/>
              </a:defRPr>
            </a:lvl1pPr>
            <a:lvl2pPr indent="-228600" lvl="1" marL="914400" marR="0" rtl="0" algn="l">
              <a:lnSpc>
                <a:spcPct val="90000"/>
              </a:lnSpc>
              <a:spcBef>
                <a:spcPts val="500"/>
              </a:spcBef>
              <a:spcAft>
                <a:spcPts val="0"/>
              </a:spcAft>
              <a:buClr>
                <a:srgbClr val="0F596E"/>
              </a:buClr>
              <a:buSzPts val="2400"/>
              <a:buFont typeface="Arial"/>
              <a:buNone/>
              <a:defRPr b="0" i="0" sz="2400" u="none" cap="none" strike="noStrike">
                <a:solidFill>
                  <a:srgbClr val="0F596E"/>
                </a:solidFill>
                <a:latin typeface="Arial"/>
                <a:ea typeface="Arial"/>
                <a:cs typeface="Arial"/>
                <a:sym typeface="Arial"/>
              </a:defRPr>
            </a:lvl2pPr>
            <a:lvl3pPr indent="-228600" lvl="2" marL="1371600" marR="0" rtl="0" algn="l">
              <a:lnSpc>
                <a:spcPct val="90000"/>
              </a:lnSpc>
              <a:spcBef>
                <a:spcPts val="500"/>
              </a:spcBef>
              <a:spcAft>
                <a:spcPts val="0"/>
              </a:spcAft>
              <a:buClr>
                <a:srgbClr val="0F596E"/>
              </a:buClr>
              <a:buSzPts val="2000"/>
              <a:buFont typeface="Arial"/>
              <a:buNone/>
              <a:defRPr b="0" i="0" sz="2000" u="none" cap="none" strike="noStrike">
                <a:solidFill>
                  <a:srgbClr val="0F596E"/>
                </a:solidFill>
                <a:latin typeface="Arial"/>
                <a:ea typeface="Arial"/>
                <a:cs typeface="Arial"/>
                <a:sym typeface="Arial"/>
              </a:defRPr>
            </a:lvl3pPr>
            <a:lvl4pPr indent="-342900" lvl="3" marL="1828800" marR="0" rtl="0" algn="l">
              <a:lnSpc>
                <a:spcPct val="90000"/>
              </a:lnSpc>
              <a:spcBef>
                <a:spcPts val="500"/>
              </a:spcBef>
              <a:spcAft>
                <a:spcPts val="0"/>
              </a:spcAft>
              <a:buClr>
                <a:srgbClr val="0F596E"/>
              </a:buClr>
              <a:buSzPts val="1800"/>
              <a:buFont typeface="Arial"/>
              <a:buChar char="•"/>
              <a:defRPr b="0" i="0" sz="1800" u="none" cap="none" strike="noStrike">
                <a:solidFill>
                  <a:srgbClr val="0F596E"/>
                </a:solidFill>
                <a:latin typeface="Arial"/>
                <a:ea typeface="Arial"/>
                <a:cs typeface="Arial"/>
                <a:sym typeface="Arial"/>
              </a:defRPr>
            </a:lvl4pPr>
            <a:lvl5pPr indent="-342900" lvl="4" marL="2286000" marR="0" rtl="0" algn="l">
              <a:lnSpc>
                <a:spcPct val="90000"/>
              </a:lnSpc>
              <a:spcBef>
                <a:spcPts val="500"/>
              </a:spcBef>
              <a:spcAft>
                <a:spcPts val="0"/>
              </a:spcAft>
              <a:buClr>
                <a:srgbClr val="0F596E"/>
              </a:buClr>
              <a:buSzPts val="1800"/>
              <a:buFont typeface="Arial"/>
              <a:buChar char="•"/>
              <a:defRPr b="0" i="0" sz="1800" u="none" cap="none" strike="noStrike">
                <a:solidFill>
                  <a:srgbClr val="0F596E"/>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 name="Google Shape;16;p49"/>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el en object">
  <p:cSld name="4_Titel en object">
    <p:spTree>
      <p:nvGrpSpPr>
        <p:cNvPr id="17" name="Shape 17"/>
        <p:cNvGrpSpPr/>
        <p:nvPr/>
      </p:nvGrpSpPr>
      <p:grpSpPr>
        <a:xfrm>
          <a:off x="0" y="0"/>
          <a:ext cx="0" cy="0"/>
          <a:chOff x="0" y="0"/>
          <a:chExt cx="0" cy="0"/>
        </a:xfrm>
      </p:grpSpPr>
      <p:pic>
        <p:nvPicPr>
          <p:cNvPr id="18" name="Google Shape;18;p50"/>
          <p:cNvPicPr preferRelativeResize="0"/>
          <p:nvPr/>
        </p:nvPicPr>
        <p:blipFill rotWithShape="1">
          <a:blip r:embed="rId2">
            <a:alphaModFix/>
          </a:blip>
          <a:srcRect b="0" l="0" r="0" t="0"/>
          <a:stretch/>
        </p:blipFill>
        <p:spPr>
          <a:xfrm>
            <a:off x="0" y="0"/>
            <a:ext cx="9144000" cy="514099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el en object">
  <p:cSld name="3_Titel en object">
    <p:spTree>
      <p:nvGrpSpPr>
        <p:cNvPr id="19" name="Shape 19"/>
        <p:cNvGrpSpPr/>
        <p:nvPr/>
      </p:nvGrpSpPr>
      <p:grpSpPr>
        <a:xfrm>
          <a:off x="0" y="0"/>
          <a:ext cx="0" cy="0"/>
          <a:chOff x="0" y="0"/>
          <a:chExt cx="0" cy="0"/>
        </a:xfrm>
      </p:grpSpPr>
      <p:pic>
        <p:nvPicPr>
          <p:cNvPr id="20" name="Google Shape;20;p51"/>
          <p:cNvPicPr preferRelativeResize="0"/>
          <p:nvPr/>
        </p:nvPicPr>
        <p:blipFill rotWithShape="1">
          <a:blip r:embed="rId2">
            <a:alphaModFix/>
          </a:blip>
          <a:srcRect b="0" l="0" r="0" t="0"/>
          <a:stretch/>
        </p:blipFill>
        <p:spPr>
          <a:xfrm>
            <a:off x="0" y="0"/>
            <a:ext cx="9144000" cy="514099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p:cSld name="Titel en object">
    <p:bg>
      <p:bgPr>
        <a:blipFill>
          <a:blip r:embed="rId2">
            <a:alphaModFix/>
          </a:blip>
          <a:stretch>
            <a:fillRect/>
          </a:stretch>
        </a:blipFill>
      </p:bgPr>
    </p:bg>
    <p:spTree>
      <p:nvGrpSpPr>
        <p:cNvPr id="21" name="Shape 2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 en object">
  <p:cSld name="2_Titel en object">
    <p:bg>
      <p:bgPr>
        <a:blipFill>
          <a:blip r:embed="rId2">
            <a:alphaModFix/>
          </a:blip>
          <a:stretch>
            <a:fillRect/>
          </a:stretch>
        </a:blipFill>
      </p:bgPr>
    </p:bg>
    <p:spTree>
      <p:nvGrpSpPr>
        <p:cNvPr id="22" name="Shape 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ekop">
  <p:cSld name="Sectiekop">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54"/>
          <p:cNvSpPr txBox="1"/>
          <p:nvPr>
            <p:ph type="title"/>
          </p:nvPr>
        </p:nvSpPr>
        <p:spPr>
          <a:xfrm>
            <a:off x="557530" y="1035843"/>
            <a:ext cx="7734341" cy="59483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0097B1"/>
              </a:buClr>
              <a:buSzPts val="3600"/>
              <a:buFont typeface="Arial"/>
              <a:buNone/>
              <a:defRPr b="1" i="0" sz="3600" u="none" cap="none" strike="noStrike">
                <a:solidFill>
                  <a:srgbClr val="0097B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 name="Google Shape;25;p54"/>
          <p:cNvSpPr txBox="1"/>
          <p:nvPr>
            <p:ph idx="1" type="body"/>
          </p:nvPr>
        </p:nvSpPr>
        <p:spPr>
          <a:xfrm>
            <a:off x="557530" y="1630681"/>
            <a:ext cx="7734341" cy="292493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F596E"/>
              </a:buClr>
              <a:buSzPts val="2800"/>
              <a:buFont typeface="Arial"/>
              <a:buNone/>
              <a:defRPr b="0" i="0" sz="2800" u="none" cap="none" strike="noStrike">
                <a:solidFill>
                  <a:srgbClr val="0F596E"/>
                </a:solidFill>
                <a:latin typeface="Arial"/>
                <a:ea typeface="Arial"/>
                <a:cs typeface="Arial"/>
                <a:sym typeface="Arial"/>
              </a:defRPr>
            </a:lvl1pPr>
            <a:lvl2pPr indent="-228600" lvl="1" marL="914400" marR="0" rtl="0" algn="l">
              <a:lnSpc>
                <a:spcPct val="90000"/>
              </a:lnSpc>
              <a:spcBef>
                <a:spcPts val="500"/>
              </a:spcBef>
              <a:spcAft>
                <a:spcPts val="0"/>
              </a:spcAft>
              <a:buClr>
                <a:srgbClr val="0F596E"/>
              </a:buClr>
              <a:buSzPts val="2400"/>
              <a:buFont typeface="Arial"/>
              <a:buNone/>
              <a:defRPr b="0" i="0" sz="2400" u="none" cap="none" strike="noStrike">
                <a:solidFill>
                  <a:srgbClr val="0F596E"/>
                </a:solidFill>
                <a:latin typeface="Arial"/>
                <a:ea typeface="Arial"/>
                <a:cs typeface="Arial"/>
                <a:sym typeface="Arial"/>
              </a:defRPr>
            </a:lvl2pPr>
            <a:lvl3pPr indent="-228600" lvl="2" marL="1371600" marR="0" rtl="0" algn="l">
              <a:lnSpc>
                <a:spcPct val="90000"/>
              </a:lnSpc>
              <a:spcBef>
                <a:spcPts val="500"/>
              </a:spcBef>
              <a:spcAft>
                <a:spcPts val="0"/>
              </a:spcAft>
              <a:buClr>
                <a:srgbClr val="0F596E"/>
              </a:buClr>
              <a:buSzPts val="2000"/>
              <a:buFont typeface="Arial"/>
              <a:buNone/>
              <a:defRPr b="0" i="0" sz="2000" u="none" cap="none" strike="noStrike">
                <a:solidFill>
                  <a:srgbClr val="0F596E"/>
                </a:solidFill>
                <a:latin typeface="Arial"/>
                <a:ea typeface="Arial"/>
                <a:cs typeface="Arial"/>
                <a:sym typeface="Arial"/>
              </a:defRPr>
            </a:lvl3pPr>
            <a:lvl4pPr indent="-228600" lvl="3" marL="1828800" marR="0" rtl="0" algn="l">
              <a:lnSpc>
                <a:spcPct val="90000"/>
              </a:lnSpc>
              <a:spcBef>
                <a:spcPts val="500"/>
              </a:spcBef>
              <a:spcAft>
                <a:spcPts val="0"/>
              </a:spcAft>
              <a:buClr>
                <a:srgbClr val="0F596E"/>
              </a:buClr>
              <a:buSzPts val="1800"/>
              <a:buFont typeface="Arial"/>
              <a:buNone/>
              <a:defRPr b="0" i="0" sz="1800" u="none" cap="none" strike="noStrike">
                <a:solidFill>
                  <a:srgbClr val="0F596E"/>
                </a:solidFill>
                <a:latin typeface="Arial"/>
                <a:ea typeface="Arial"/>
                <a:cs typeface="Arial"/>
                <a:sym typeface="Arial"/>
              </a:defRPr>
            </a:lvl4pPr>
            <a:lvl5pPr indent="-228600" lvl="4" marL="2286000" marR="0" rtl="0" algn="l">
              <a:lnSpc>
                <a:spcPct val="90000"/>
              </a:lnSpc>
              <a:spcBef>
                <a:spcPts val="500"/>
              </a:spcBef>
              <a:spcAft>
                <a:spcPts val="0"/>
              </a:spcAft>
              <a:buClr>
                <a:srgbClr val="0F596E"/>
              </a:buClr>
              <a:buSzPts val="1800"/>
              <a:buFont typeface="Arial"/>
              <a:buNone/>
              <a:defRPr b="0" i="0" sz="1800" u="none" cap="none" strike="noStrike">
                <a:solidFill>
                  <a:srgbClr val="0F596E"/>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 name="Google Shape;26;p54"/>
          <p:cNvSpPr txBox="1"/>
          <p:nvPr>
            <p:ph idx="2" type="body"/>
          </p:nvPr>
        </p:nvSpPr>
        <p:spPr>
          <a:xfrm>
            <a:off x="557212" y="108000"/>
            <a:ext cx="7456077" cy="38680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gelijking">
  <p:cSld name="Vergelijking">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55"/>
          <p:cNvSpPr txBox="1"/>
          <p:nvPr>
            <p:ph type="title"/>
          </p:nvPr>
        </p:nvSpPr>
        <p:spPr>
          <a:xfrm>
            <a:off x="557530" y="1035843"/>
            <a:ext cx="7915910" cy="61506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0097B1"/>
              </a:buClr>
              <a:buSzPts val="3600"/>
              <a:buFont typeface="Arial"/>
              <a:buNone/>
              <a:defRPr b="1" i="0" sz="3600" u="none" cap="none" strike="noStrike">
                <a:solidFill>
                  <a:srgbClr val="0097B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Google Shape;29;p55"/>
          <p:cNvSpPr txBox="1"/>
          <p:nvPr>
            <p:ph idx="1" type="body"/>
          </p:nvPr>
        </p:nvSpPr>
        <p:spPr>
          <a:xfrm>
            <a:off x="557212" y="107999"/>
            <a:ext cx="7570787" cy="449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 name="Google Shape;30;p55"/>
          <p:cNvSpPr txBox="1"/>
          <p:nvPr>
            <p:ph idx="2" type="body"/>
          </p:nvPr>
        </p:nvSpPr>
        <p:spPr>
          <a:xfrm>
            <a:off x="765160" y="1774032"/>
            <a:ext cx="3710420" cy="27699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F596E"/>
              </a:buClr>
              <a:buSzPts val="1200"/>
              <a:buFont typeface="Arial"/>
              <a:buNone/>
              <a:defRPr b="0" i="0" sz="1200" u="none" cap="none" strike="noStrike">
                <a:solidFill>
                  <a:srgbClr val="0F596E"/>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 name="Google Shape;31;p55"/>
          <p:cNvSpPr txBox="1"/>
          <p:nvPr>
            <p:ph idx="3" type="body"/>
          </p:nvPr>
        </p:nvSpPr>
        <p:spPr>
          <a:xfrm>
            <a:off x="6111994" y="1675491"/>
            <a:ext cx="1229426" cy="339137"/>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rgbClr val="0F596E"/>
              </a:buClr>
              <a:buSzPts val="3200"/>
              <a:buFont typeface="Arial"/>
              <a:buNone/>
              <a:defRPr b="0" i="0" sz="3200" u="none" cap="none" strike="noStrike">
                <a:solidFill>
                  <a:srgbClr val="0F596E"/>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 name="Google Shape;32;p55"/>
          <p:cNvSpPr txBox="1"/>
          <p:nvPr>
            <p:ph idx="4" type="body"/>
          </p:nvPr>
        </p:nvSpPr>
        <p:spPr>
          <a:xfrm>
            <a:off x="6111994" y="2430843"/>
            <a:ext cx="1286784" cy="429271"/>
          </a:xfrm>
          <a:prstGeom prst="rect">
            <a:avLst/>
          </a:prstGeom>
          <a:noFill/>
          <a:ln>
            <a:noFill/>
          </a:ln>
        </p:spPr>
        <p:txBody>
          <a:bodyPr anchorCtr="0" anchor="t" bIns="0" lIns="0" spcFirstLastPara="1" rIns="91425" wrap="square" tIns="0">
            <a:noAutofit/>
          </a:bodyPr>
          <a:lstStyle>
            <a:lvl1pPr indent="-228600" lvl="0" marL="457200" marR="0" rtl="0" algn="l">
              <a:lnSpc>
                <a:spcPct val="90000"/>
              </a:lnSpc>
              <a:spcBef>
                <a:spcPts val="1000"/>
              </a:spcBef>
              <a:spcAft>
                <a:spcPts val="0"/>
              </a:spcAft>
              <a:buClr>
                <a:srgbClr val="0F596E"/>
              </a:buClr>
              <a:buSzPts val="3200"/>
              <a:buFont typeface="Arial"/>
              <a:buNone/>
              <a:defRPr b="0" i="0" sz="3200" u="none" cap="none" strike="noStrike">
                <a:solidFill>
                  <a:srgbClr val="0F596E"/>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 name="Google Shape;33;p55"/>
          <p:cNvSpPr txBox="1"/>
          <p:nvPr>
            <p:ph idx="5" type="body"/>
          </p:nvPr>
        </p:nvSpPr>
        <p:spPr>
          <a:xfrm>
            <a:off x="6030053" y="2075610"/>
            <a:ext cx="1311368" cy="236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F596E"/>
              </a:buClr>
              <a:buSzPts val="900"/>
              <a:buFont typeface="Arial"/>
              <a:buNone/>
              <a:defRPr b="0" i="0" sz="900" u="none" cap="none" strike="noStrike">
                <a:solidFill>
                  <a:srgbClr val="0F596E"/>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 name="Google Shape;34;p55"/>
          <p:cNvSpPr txBox="1"/>
          <p:nvPr>
            <p:ph idx="6" type="body"/>
          </p:nvPr>
        </p:nvSpPr>
        <p:spPr>
          <a:xfrm>
            <a:off x="6111992" y="2860114"/>
            <a:ext cx="1229427" cy="260009"/>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rgbClr val="0F596E"/>
              </a:buClr>
              <a:buSzPts val="900"/>
              <a:buFont typeface="Arial"/>
              <a:buNone/>
              <a:defRPr b="0" i="0" sz="900" u="none" cap="none" strike="noStrike">
                <a:solidFill>
                  <a:srgbClr val="0F596E"/>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gelijking">
  <p:cSld name="1_Vergelijking">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6"/>
          <p:cNvSpPr txBox="1"/>
          <p:nvPr>
            <p:ph type="title"/>
          </p:nvPr>
        </p:nvSpPr>
        <p:spPr>
          <a:xfrm>
            <a:off x="557530" y="1035843"/>
            <a:ext cx="7915910" cy="61925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0097B1"/>
              </a:buClr>
              <a:buSzPts val="3600"/>
              <a:buFont typeface="Arial"/>
              <a:buNone/>
              <a:defRPr b="1" i="0" sz="3600" u="none" cap="none" strike="noStrike">
                <a:solidFill>
                  <a:srgbClr val="0097B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56"/>
          <p:cNvSpPr txBox="1"/>
          <p:nvPr>
            <p:ph idx="1" type="body"/>
          </p:nvPr>
        </p:nvSpPr>
        <p:spPr>
          <a:xfrm>
            <a:off x="557213" y="108000"/>
            <a:ext cx="7300400" cy="43597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56"/>
          <p:cNvSpPr txBox="1"/>
          <p:nvPr>
            <p:ph idx="2" type="body"/>
          </p:nvPr>
        </p:nvSpPr>
        <p:spPr>
          <a:xfrm>
            <a:off x="768094" y="1774032"/>
            <a:ext cx="4081462" cy="30712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F596E"/>
              </a:buClr>
              <a:buSzPts val="1200"/>
              <a:buFont typeface="Arial"/>
              <a:buNone/>
              <a:defRPr b="0" i="0" sz="1200" u="none" cap="none" strike="noStrike">
                <a:solidFill>
                  <a:srgbClr val="0F596E"/>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3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gitignore.i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guides.github.com/introduction/flow/" TargetMode="Externa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insights.stackoverflow.com/survey/2018#work-_-version-control" TargetMode="External"/><Relationship Id="rId4" Type="http://schemas.openxmlformats.org/officeDocument/2006/relationships/hyperlink" Target="https://github.com/aspnet" TargetMode="External"/><Relationship Id="rId5" Type="http://schemas.openxmlformats.org/officeDocument/2006/relationships/hyperlink" Target="https://github.com/nodejs" TargetMode="External"/><Relationship Id="rId6" Type="http://schemas.openxmlformats.org/officeDocument/2006/relationships/hyperlink" Target="https://github.com/jquery/jquery" TargetMode="External"/><Relationship Id="rId7" Type="http://schemas.openxmlformats.org/officeDocument/2006/relationships/hyperlink" Target="https://github.com/twbs/bootstrap" TargetMode="External"/><Relationship Id="rId8" Type="http://schemas.openxmlformats.org/officeDocument/2006/relationships/hyperlink" Target="https://github.com/MicrosoftDocs/azure-doc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andrey.nering.com.br/2016/git-submodules-vs-subtrees/" TargetMode="Externa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andrey.nering.com.br/2016/git-submodules-vs-subtre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git-scm.com/docs/git-filter-branch" TargetMode="External"/><Relationship Id="rId4" Type="http://schemas.openxmlformats.org/officeDocument/2006/relationships/hyperlink" Target="https://rtyley.github.io/bfg-repo-cleaner/" TargetMode="External"/><Relationship Id="rId5" Type="http://schemas.openxmlformats.org/officeDocument/2006/relationships/hyperlink" Target="https://github.com/newren/git-filter-repo"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tortoisegit.org/" TargetMode="External"/><Relationship Id="rId4" Type="http://schemas.openxmlformats.org/officeDocument/2006/relationships/hyperlink" Target="https://www.sourcetreeapp.com/" TargetMode="External"/><Relationship Id="rId5" Type="http://schemas.openxmlformats.org/officeDocument/2006/relationships/hyperlink" Target="http://www.syntevo.com/smartgit/" TargetMode="External"/><Relationship Id="rId6" Type="http://schemas.openxmlformats.org/officeDocument/2006/relationships/hyperlink" Target="https://desktop.github.com/" TargetMode="External"/><Relationship Id="rId7" Type="http://schemas.openxmlformats.org/officeDocument/2006/relationships/hyperlink" Target="https://www.git-tower.com/" TargetMode="External"/><Relationship Id="rId8" Type="http://schemas.openxmlformats.org/officeDocument/2006/relationships/hyperlink" Target="https://github.com/dahlbyk/posh-gi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git-scm.com/book/en/v2" TargetMode="External"/><Relationship Id="rId4" Type="http://schemas.openxmlformats.org/officeDocument/2006/relationships/hyperlink" Target="https://www.amazon.com/dp/1449316387/ref=cm_sw_su_dp" TargetMode="External"/><Relationship Id="rId5" Type="http://schemas.openxmlformats.org/officeDocument/2006/relationships/hyperlink" Target="https://www.pluralsight.com/courses/git-fundamental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git-lfs.github.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en.wikipedia.org/wiki/The_Mythical_Man-Month"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
          <p:cNvSpPr txBox="1"/>
          <p:nvPr>
            <p:ph type="title"/>
          </p:nvPr>
        </p:nvSpPr>
        <p:spPr>
          <a:xfrm>
            <a:off x="2523489" y="1876701"/>
            <a:ext cx="5116831" cy="22118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800"/>
              <a:buFont typeface="Arial"/>
              <a:buNone/>
            </a:pPr>
            <a:r>
              <a:rPr lang="en-US"/>
              <a:t>“How the mastery of Git will make you a better software developer.”</a:t>
            </a:r>
            <a:endParaRPr/>
          </a:p>
        </p:txBody>
      </p:sp>
      <p:sp>
        <p:nvSpPr>
          <p:cNvPr id="71" name="Google Shape;71;p1"/>
          <p:cNvSpPr txBox="1"/>
          <p:nvPr>
            <p:ph idx="1" type="body"/>
          </p:nvPr>
        </p:nvSpPr>
        <p:spPr>
          <a:xfrm>
            <a:off x="554038" y="4519999"/>
            <a:ext cx="2118042" cy="46348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200"/>
              <a:buNone/>
            </a:pPr>
            <a:r>
              <a:rPr lang="en-US"/>
              <a:t>Wilbert van Dolleweerd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0"/>
          <p:cNvSpPr txBox="1"/>
          <p:nvPr>
            <p:ph type="title"/>
          </p:nvPr>
        </p:nvSpPr>
        <p:spPr>
          <a:xfrm>
            <a:off x="557530" y="1035843"/>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DAG (D</a:t>
            </a:r>
            <a:r>
              <a:rPr b="0" lang="en-US"/>
              <a:t>irected </a:t>
            </a:r>
            <a:r>
              <a:rPr lang="en-US"/>
              <a:t>A</a:t>
            </a:r>
            <a:r>
              <a:rPr b="0" lang="en-US"/>
              <a:t>cylic </a:t>
            </a:r>
            <a:r>
              <a:rPr lang="en-US"/>
              <a:t>G</a:t>
            </a:r>
            <a:r>
              <a:rPr b="0" lang="en-US"/>
              <a:t>raph</a:t>
            </a:r>
            <a:r>
              <a:rPr lang="en-US"/>
              <a:t>)</a:t>
            </a:r>
            <a:endParaRPr/>
          </a:p>
        </p:txBody>
      </p:sp>
      <p:sp>
        <p:nvSpPr>
          <p:cNvPr id="142" name="Google Shape;142;p10"/>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The key to understanding Git is its datamodel</a:t>
            </a:r>
            <a:endParaRPr/>
          </a:p>
        </p:txBody>
      </p:sp>
      <p:pic>
        <p:nvPicPr>
          <p:cNvPr descr="Git" id="143" name="Google Shape;143;p10"/>
          <p:cNvPicPr preferRelativeResize="0"/>
          <p:nvPr/>
        </p:nvPicPr>
        <p:blipFill rotWithShape="1">
          <a:blip r:embed="rId3">
            <a:alphaModFix/>
          </a:blip>
          <a:srcRect b="0" l="0" r="0" t="0"/>
          <a:stretch/>
        </p:blipFill>
        <p:spPr>
          <a:xfrm>
            <a:off x="5542678" y="1630680"/>
            <a:ext cx="2323127" cy="3365015"/>
          </a:xfrm>
          <a:prstGeom prst="rect">
            <a:avLst/>
          </a:prstGeom>
          <a:noFill/>
          <a:ln>
            <a:noFill/>
          </a:ln>
        </p:spPr>
      </p:pic>
      <p:pic>
        <p:nvPicPr>
          <p:cNvPr descr="Not even close to being a Line" id="144" name="Google Shape;144;p10"/>
          <p:cNvPicPr preferRelativeResize="0"/>
          <p:nvPr/>
        </p:nvPicPr>
        <p:blipFill rotWithShape="1">
          <a:blip r:embed="rId4">
            <a:alphaModFix/>
          </a:blip>
          <a:srcRect b="0" l="0" r="0" t="0"/>
          <a:stretch/>
        </p:blipFill>
        <p:spPr>
          <a:xfrm>
            <a:off x="709418" y="1684413"/>
            <a:ext cx="4762500" cy="3257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1"/>
          <p:cNvSpPr txBox="1"/>
          <p:nvPr>
            <p:ph type="title"/>
          </p:nvPr>
        </p:nvSpPr>
        <p:spPr>
          <a:xfrm>
            <a:off x="557530" y="1035843"/>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DAG (Directed Acylic Graph)</a:t>
            </a:r>
            <a:endParaRPr/>
          </a:p>
        </p:txBody>
      </p:sp>
      <p:sp>
        <p:nvSpPr>
          <p:cNvPr id="151" name="Google Shape;151;p11"/>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The key to understanding Git is its datamodel</a:t>
            </a:r>
            <a:endParaRPr/>
          </a:p>
        </p:txBody>
      </p:sp>
      <p:pic>
        <p:nvPicPr>
          <p:cNvPr id="152" name="Google Shape;152;p11"/>
          <p:cNvPicPr preferRelativeResize="0"/>
          <p:nvPr/>
        </p:nvPicPr>
        <p:blipFill rotWithShape="1">
          <a:blip r:embed="rId3">
            <a:alphaModFix/>
          </a:blip>
          <a:srcRect b="0" l="0" r="0" t="0"/>
          <a:stretch/>
        </p:blipFill>
        <p:spPr>
          <a:xfrm>
            <a:off x="1745554" y="1630680"/>
            <a:ext cx="5374679" cy="2955262"/>
          </a:xfrm>
          <a:prstGeom prst="rect">
            <a:avLst/>
          </a:prstGeom>
          <a:noFill/>
          <a:ln>
            <a:noFill/>
          </a:ln>
        </p:spPr>
      </p:pic>
      <p:pic>
        <p:nvPicPr>
          <p:cNvPr id="153" name="Google Shape;153;p11"/>
          <p:cNvPicPr preferRelativeResize="0"/>
          <p:nvPr/>
        </p:nvPicPr>
        <p:blipFill rotWithShape="1">
          <a:blip r:embed="rId4">
            <a:alphaModFix/>
          </a:blip>
          <a:srcRect b="0" l="0" r="0" t="0"/>
          <a:stretch/>
        </p:blipFill>
        <p:spPr>
          <a:xfrm>
            <a:off x="4173163" y="1630680"/>
            <a:ext cx="3692642" cy="33461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500"/>
                                        <p:tgtEl>
                                          <p:spTgt spid="15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2"/>
          <p:cNvSpPr txBox="1"/>
          <p:nvPr>
            <p:ph type="title"/>
          </p:nvPr>
        </p:nvSpPr>
        <p:spPr>
          <a:xfrm>
            <a:off x="557530" y="1035843"/>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What IS a commit actually?</a:t>
            </a:r>
            <a:endParaRPr/>
          </a:p>
        </p:txBody>
      </p:sp>
      <p:sp>
        <p:nvSpPr>
          <p:cNvPr id="160" name="Google Shape;160;p12"/>
          <p:cNvSpPr txBox="1"/>
          <p:nvPr>
            <p:ph idx="1" type="body"/>
          </p:nvPr>
        </p:nvSpPr>
        <p:spPr>
          <a:xfrm>
            <a:off x="557530" y="1630681"/>
            <a:ext cx="7750728" cy="285119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F596E"/>
              </a:buClr>
              <a:buSzPts val="2800"/>
              <a:buFont typeface="Arial"/>
              <a:buChar char="•"/>
            </a:pPr>
            <a:r>
              <a:rPr lang="en-US"/>
              <a:t>The actual diff (the changes in the source)</a:t>
            </a:r>
            <a:endParaRPr/>
          </a:p>
          <a:p>
            <a:pPr indent="-457200" lvl="0" marL="457200" rtl="0" algn="l">
              <a:lnSpc>
                <a:spcPct val="90000"/>
              </a:lnSpc>
              <a:spcBef>
                <a:spcPts val="1000"/>
              </a:spcBef>
              <a:spcAft>
                <a:spcPts val="0"/>
              </a:spcAft>
              <a:buClr>
                <a:srgbClr val="0F596E"/>
              </a:buClr>
              <a:buSzPts val="2800"/>
              <a:buFont typeface="Arial"/>
              <a:buChar char="•"/>
            </a:pPr>
            <a:r>
              <a:rPr lang="en-US"/>
              <a:t>Commit message</a:t>
            </a:r>
            <a:endParaRPr/>
          </a:p>
          <a:p>
            <a:pPr indent="-457200" lvl="0" marL="457200" rtl="0" algn="l">
              <a:lnSpc>
                <a:spcPct val="90000"/>
              </a:lnSpc>
              <a:spcBef>
                <a:spcPts val="1000"/>
              </a:spcBef>
              <a:spcAft>
                <a:spcPts val="0"/>
              </a:spcAft>
              <a:buClr>
                <a:srgbClr val="0F596E"/>
              </a:buClr>
              <a:buSzPts val="2800"/>
              <a:buFont typeface="Arial"/>
              <a:buChar char="•"/>
            </a:pPr>
            <a:r>
              <a:rPr lang="en-US"/>
              <a:t>Author / Author date</a:t>
            </a:r>
            <a:endParaRPr/>
          </a:p>
          <a:p>
            <a:pPr indent="-457200" lvl="0" marL="457200" rtl="0" algn="l">
              <a:lnSpc>
                <a:spcPct val="90000"/>
              </a:lnSpc>
              <a:spcBef>
                <a:spcPts val="1000"/>
              </a:spcBef>
              <a:spcAft>
                <a:spcPts val="0"/>
              </a:spcAft>
              <a:buClr>
                <a:srgbClr val="0F596E"/>
              </a:buClr>
              <a:buSzPts val="2800"/>
              <a:buFont typeface="Arial"/>
              <a:buChar char="•"/>
            </a:pPr>
            <a:r>
              <a:rPr lang="en-US"/>
              <a:t>Committer / commit date</a:t>
            </a:r>
            <a:endParaRPr/>
          </a:p>
          <a:p>
            <a:pPr indent="-457200" lvl="0" marL="457200" rtl="0" algn="l">
              <a:lnSpc>
                <a:spcPct val="90000"/>
              </a:lnSpc>
              <a:spcBef>
                <a:spcPts val="1000"/>
              </a:spcBef>
              <a:spcAft>
                <a:spcPts val="0"/>
              </a:spcAft>
              <a:buClr>
                <a:srgbClr val="0F596E"/>
              </a:buClr>
              <a:buSzPts val="2800"/>
              <a:buFont typeface="Arial"/>
              <a:buChar char="•"/>
            </a:pPr>
            <a:r>
              <a:rPr lang="en-US"/>
              <a:t>Pointer to parent commit</a:t>
            </a:r>
            <a:endParaRPr/>
          </a:p>
          <a:p>
            <a:pPr indent="-457200" lvl="0" marL="457200" rtl="0" algn="l">
              <a:lnSpc>
                <a:spcPct val="90000"/>
              </a:lnSpc>
              <a:spcBef>
                <a:spcPts val="1000"/>
              </a:spcBef>
              <a:spcAft>
                <a:spcPts val="0"/>
              </a:spcAft>
              <a:buClr>
                <a:srgbClr val="FF0000"/>
              </a:buClr>
              <a:buSzPts val="2800"/>
              <a:buFont typeface="Arial"/>
              <a:buChar char="•"/>
            </a:pPr>
            <a:r>
              <a:rPr lang="en-US">
                <a:solidFill>
                  <a:srgbClr val="FF0000"/>
                </a:solidFill>
              </a:rPr>
              <a:t>SHA is calculated on these properties – altering one will create a new SHA!</a:t>
            </a:r>
            <a:endParaRPr/>
          </a:p>
          <a:p>
            <a:pPr indent="-279400" lvl="0" marL="457200" rtl="0" algn="l">
              <a:lnSpc>
                <a:spcPct val="90000"/>
              </a:lnSpc>
              <a:spcBef>
                <a:spcPts val="1000"/>
              </a:spcBef>
              <a:spcAft>
                <a:spcPts val="0"/>
              </a:spcAft>
              <a:buClr>
                <a:srgbClr val="0F596E"/>
              </a:buClr>
              <a:buSzPts val="2800"/>
              <a:buFont typeface="Arial"/>
              <a:buNone/>
            </a:pPr>
            <a:r>
              <a:t/>
            </a:r>
            <a:endParaRPr/>
          </a:p>
        </p:txBody>
      </p:sp>
      <p:sp>
        <p:nvSpPr>
          <p:cNvPr id="161" name="Google Shape;161;p12"/>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The key to understanding Git is its datamodel</a:t>
            </a:r>
            <a:endParaRPr/>
          </a:p>
          <a:p>
            <a:pPr indent="0" lvl="0" marL="0" rtl="0" algn="l">
              <a:lnSpc>
                <a:spcPct val="90000"/>
              </a:lnSpc>
              <a:spcBef>
                <a:spcPts val="1000"/>
              </a:spcBef>
              <a:spcAft>
                <a:spcPts val="0"/>
              </a:spcAft>
              <a:buClr>
                <a:schemeClr val="lt1"/>
              </a:buClr>
              <a:buSzPts val="24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3"/>
          <p:cNvSpPr txBox="1"/>
          <p:nvPr>
            <p:ph type="title"/>
          </p:nvPr>
        </p:nvSpPr>
        <p:spPr>
          <a:xfrm>
            <a:off x="557530" y="1035843"/>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Starting from scratch</a:t>
            </a:r>
            <a:endParaRPr/>
          </a:p>
        </p:txBody>
      </p:sp>
      <p:sp>
        <p:nvSpPr>
          <p:cNvPr id="168" name="Google Shape;168;p13"/>
          <p:cNvSpPr txBox="1"/>
          <p:nvPr>
            <p:ph idx="1" type="body"/>
          </p:nvPr>
        </p:nvSpPr>
        <p:spPr>
          <a:xfrm>
            <a:off x="557530" y="1630681"/>
            <a:ext cx="7750728" cy="285119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F596E"/>
              </a:buClr>
              <a:buSzPts val="2800"/>
              <a:buFont typeface="Arial"/>
              <a:buChar char="•"/>
            </a:pPr>
            <a:r>
              <a:rPr lang="en-US"/>
              <a:t>git init</a:t>
            </a:r>
            <a:endParaRPr/>
          </a:p>
          <a:p>
            <a:pPr indent="-457200" lvl="0" marL="457200" rtl="0" algn="l">
              <a:lnSpc>
                <a:spcPct val="90000"/>
              </a:lnSpc>
              <a:spcBef>
                <a:spcPts val="1000"/>
              </a:spcBef>
              <a:spcAft>
                <a:spcPts val="0"/>
              </a:spcAft>
              <a:buClr>
                <a:srgbClr val="0F596E"/>
              </a:buClr>
              <a:buSzPts val="2800"/>
              <a:buFont typeface="Arial"/>
              <a:buChar char="•"/>
            </a:pPr>
            <a:r>
              <a:rPr lang="en-US"/>
              <a:t>git add</a:t>
            </a:r>
            <a:endParaRPr/>
          </a:p>
          <a:p>
            <a:pPr indent="-457200" lvl="0" marL="457200" rtl="0" algn="l">
              <a:lnSpc>
                <a:spcPct val="90000"/>
              </a:lnSpc>
              <a:spcBef>
                <a:spcPts val="1000"/>
              </a:spcBef>
              <a:spcAft>
                <a:spcPts val="0"/>
              </a:spcAft>
              <a:buClr>
                <a:srgbClr val="0F596E"/>
              </a:buClr>
              <a:buSzPts val="2800"/>
              <a:buFont typeface="Arial"/>
              <a:buChar char="•"/>
            </a:pPr>
            <a:r>
              <a:rPr lang="en-US"/>
              <a:t>git commit</a:t>
            </a:r>
            <a:endParaRPr/>
          </a:p>
          <a:p>
            <a:pPr indent="-457200" lvl="0" marL="457200" rtl="0" algn="l">
              <a:lnSpc>
                <a:spcPct val="90000"/>
              </a:lnSpc>
              <a:spcBef>
                <a:spcPts val="1000"/>
              </a:spcBef>
              <a:spcAft>
                <a:spcPts val="0"/>
              </a:spcAft>
              <a:buClr>
                <a:srgbClr val="0F596E"/>
              </a:buClr>
              <a:buSzPts val="2800"/>
              <a:buFont typeface="Arial"/>
              <a:buChar char="•"/>
            </a:pPr>
            <a:r>
              <a:rPr lang="en-US"/>
              <a:t>When in doubt, use git help &lt;command&gt;</a:t>
            </a:r>
            <a:endParaRPr/>
          </a:p>
          <a:p>
            <a:pPr indent="-279400" lvl="0" marL="457200" rtl="0" algn="l">
              <a:lnSpc>
                <a:spcPct val="90000"/>
              </a:lnSpc>
              <a:spcBef>
                <a:spcPts val="1000"/>
              </a:spcBef>
              <a:spcAft>
                <a:spcPts val="0"/>
              </a:spcAft>
              <a:buClr>
                <a:srgbClr val="0F596E"/>
              </a:buClr>
              <a:buSzPts val="2800"/>
              <a:buFont typeface="Arial"/>
              <a:buNone/>
            </a:pPr>
            <a:r>
              <a:t/>
            </a:r>
            <a:endParaRPr/>
          </a:p>
        </p:txBody>
      </p:sp>
      <p:sp>
        <p:nvSpPr>
          <p:cNvPr id="169" name="Google Shape;169;p13"/>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The basics – working with your own repository</a:t>
            </a:r>
            <a:endParaRPr/>
          </a:p>
          <a:p>
            <a:pPr indent="0" lvl="0" marL="0" rtl="0" algn="l">
              <a:lnSpc>
                <a:spcPct val="90000"/>
              </a:lnSpc>
              <a:spcBef>
                <a:spcPts val="1000"/>
              </a:spcBef>
              <a:spcAft>
                <a:spcPts val="0"/>
              </a:spcAft>
              <a:buClr>
                <a:schemeClr val="lt1"/>
              </a:buClr>
              <a:buSzPts val="24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4"/>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The basics – explaining git add</a:t>
            </a:r>
            <a:endParaRPr/>
          </a:p>
          <a:p>
            <a:pPr indent="0" lvl="0" marL="0" rtl="0" algn="l">
              <a:lnSpc>
                <a:spcPct val="90000"/>
              </a:lnSpc>
              <a:spcBef>
                <a:spcPts val="1000"/>
              </a:spcBef>
              <a:spcAft>
                <a:spcPts val="0"/>
              </a:spcAft>
              <a:buClr>
                <a:schemeClr val="lt1"/>
              </a:buClr>
              <a:buSzPts val="2400"/>
              <a:buNone/>
            </a:pPr>
            <a:r>
              <a:t/>
            </a:r>
            <a:endParaRPr/>
          </a:p>
        </p:txBody>
      </p:sp>
      <p:pic>
        <p:nvPicPr>
          <p:cNvPr id="176" name="Google Shape;176;p14"/>
          <p:cNvPicPr preferRelativeResize="0"/>
          <p:nvPr/>
        </p:nvPicPr>
        <p:blipFill rotWithShape="1">
          <a:blip r:embed="rId3">
            <a:alphaModFix/>
          </a:blip>
          <a:srcRect b="0" l="0" r="0" t="0"/>
          <a:stretch/>
        </p:blipFill>
        <p:spPr>
          <a:xfrm>
            <a:off x="1422371" y="880255"/>
            <a:ext cx="6534150" cy="3771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5"/>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The basics – writing a good commit message</a:t>
            </a:r>
            <a:endParaRPr/>
          </a:p>
          <a:p>
            <a:pPr indent="0" lvl="0" marL="0" rtl="0" algn="l">
              <a:lnSpc>
                <a:spcPct val="90000"/>
              </a:lnSpc>
              <a:spcBef>
                <a:spcPts val="1000"/>
              </a:spcBef>
              <a:spcAft>
                <a:spcPts val="0"/>
              </a:spcAft>
              <a:buClr>
                <a:schemeClr val="lt1"/>
              </a:buClr>
              <a:buSzPts val="2400"/>
              <a:buNone/>
            </a:pPr>
            <a:r>
              <a:t/>
            </a:r>
            <a:endParaRPr/>
          </a:p>
        </p:txBody>
      </p:sp>
      <p:pic>
        <p:nvPicPr>
          <p:cNvPr descr="https://imgs.xkcd.com/comics/git_commit.png" id="183" name="Google Shape;183;p15"/>
          <p:cNvPicPr preferRelativeResize="0"/>
          <p:nvPr/>
        </p:nvPicPr>
        <p:blipFill rotWithShape="1">
          <a:blip r:embed="rId3">
            <a:alphaModFix/>
          </a:blip>
          <a:srcRect b="0" l="0" r="0" t="0"/>
          <a:stretch/>
        </p:blipFill>
        <p:spPr>
          <a:xfrm>
            <a:off x="2120770" y="1592140"/>
            <a:ext cx="4181475" cy="2381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6"/>
          <p:cNvSpPr txBox="1"/>
          <p:nvPr>
            <p:ph type="title"/>
          </p:nvPr>
        </p:nvSpPr>
        <p:spPr>
          <a:xfrm>
            <a:off x="557530" y="678289"/>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Imperative mood in the subject</a:t>
            </a:r>
            <a:endParaRPr/>
          </a:p>
        </p:txBody>
      </p:sp>
      <p:sp>
        <p:nvSpPr>
          <p:cNvPr id="190" name="Google Shape;190;p16"/>
          <p:cNvSpPr txBox="1"/>
          <p:nvPr>
            <p:ph idx="1" type="body"/>
          </p:nvPr>
        </p:nvSpPr>
        <p:spPr>
          <a:xfrm>
            <a:off x="557530" y="1630680"/>
            <a:ext cx="7750728" cy="326956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F596E"/>
              </a:buClr>
              <a:buSzPts val="2800"/>
              <a:buNone/>
            </a:pPr>
            <a:r>
              <a:rPr lang="en-US"/>
              <a:t>If applied, this commit will </a:t>
            </a:r>
            <a:r>
              <a:rPr i="1" lang="en-US" u="sng"/>
              <a:t>your subject line here</a:t>
            </a:r>
            <a:endParaRPr/>
          </a:p>
          <a:p>
            <a:pPr indent="-457200" lvl="0" marL="457200" rtl="0" algn="l">
              <a:lnSpc>
                <a:spcPct val="90000"/>
              </a:lnSpc>
              <a:spcBef>
                <a:spcPts val="1000"/>
              </a:spcBef>
              <a:spcAft>
                <a:spcPts val="0"/>
              </a:spcAft>
              <a:buClr>
                <a:srgbClr val="0F596E"/>
              </a:buClr>
              <a:buSzPts val="2800"/>
              <a:buFont typeface="Arial"/>
              <a:buChar char="•"/>
            </a:pPr>
            <a:r>
              <a:rPr lang="en-US"/>
              <a:t>If applied, this commit will </a:t>
            </a:r>
            <a:r>
              <a:rPr i="1" lang="en-US"/>
              <a:t>refactor subsystem X for readability</a:t>
            </a:r>
            <a:endParaRPr/>
          </a:p>
          <a:p>
            <a:pPr indent="-457200" lvl="0" marL="457200" rtl="0" algn="l">
              <a:lnSpc>
                <a:spcPct val="90000"/>
              </a:lnSpc>
              <a:spcBef>
                <a:spcPts val="1000"/>
              </a:spcBef>
              <a:spcAft>
                <a:spcPts val="0"/>
              </a:spcAft>
              <a:buClr>
                <a:srgbClr val="0F596E"/>
              </a:buClr>
              <a:buSzPts val="2800"/>
              <a:buFont typeface="Arial"/>
              <a:buChar char="•"/>
            </a:pPr>
            <a:r>
              <a:rPr lang="en-US"/>
              <a:t>If applied, this commit will </a:t>
            </a:r>
            <a:r>
              <a:rPr i="1" lang="en-US"/>
              <a:t>update getting started documentation</a:t>
            </a:r>
            <a:endParaRPr/>
          </a:p>
          <a:p>
            <a:pPr indent="-457200" lvl="0" marL="457200" rtl="0" algn="l">
              <a:lnSpc>
                <a:spcPct val="90000"/>
              </a:lnSpc>
              <a:spcBef>
                <a:spcPts val="1000"/>
              </a:spcBef>
              <a:spcAft>
                <a:spcPts val="0"/>
              </a:spcAft>
              <a:buClr>
                <a:srgbClr val="0F596E"/>
              </a:buClr>
              <a:buSzPts val="2800"/>
              <a:buFont typeface="Arial"/>
              <a:buChar char="•"/>
            </a:pPr>
            <a:r>
              <a:rPr lang="en-US"/>
              <a:t>If applied, this commit will </a:t>
            </a:r>
            <a:r>
              <a:rPr i="1" lang="en-US"/>
              <a:t>remove deprecated methods</a:t>
            </a:r>
            <a:endParaRPr/>
          </a:p>
          <a:p>
            <a:pPr indent="0" lvl="0" marL="0" rtl="0" algn="l">
              <a:lnSpc>
                <a:spcPct val="90000"/>
              </a:lnSpc>
              <a:spcBef>
                <a:spcPts val="1000"/>
              </a:spcBef>
              <a:spcAft>
                <a:spcPts val="0"/>
              </a:spcAft>
              <a:buClr>
                <a:srgbClr val="0F596E"/>
              </a:buClr>
              <a:buSzPts val="2800"/>
              <a:buNone/>
            </a:pPr>
            <a:r>
              <a:t/>
            </a:r>
            <a:endParaRPr/>
          </a:p>
        </p:txBody>
      </p:sp>
      <p:sp>
        <p:nvSpPr>
          <p:cNvPr id="191" name="Google Shape;191;p16"/>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The basics – writing a good commit message</a:t>
            </a:r>
            <a:endParaRPr/>
          </a:p>
          <a:p>
            <a:pPr indent="0" lvl="0" marL="0" rtl="0" algn="l">
              <a:lnSpc>
                <a:spcPct val="90000"/>
              </a:lnSpc>
              <a:spcBef>
                <a:spcPts val="1000"/>
              </a:spcBef>
              <a:spcAft>
                <a:spcPts val="0"/>
              </a:spcAft>
              <a:buClr>
                <a:schemeClr val="lt1"/>
              </a:buClr>
              <a:buSzPts val="2400"/>
              <a:buNone/>
            </a:pPr>
            <a:r>
              <a:t/>
            </a:r>
            <a:endParaRPr/>
          </a:p>
          <a:p>
            <a:pPr indent="0" lvl="0" marL="0" rtl="0" algn="l">
              <a:lnSpc>
                <a:spcPct val="90000"/>
              </a:lnSpc>
              <a:spcBef>
                <a:spcPts val="1000"/>
              </a:spcBef>
              <a:spcAft>
                <a:spcPts val="0"/>
              </a:spcAft>
              <a:buClr>
                <a:schemeClr val="lt1"/>
              </a:buClr>
              <a:buSzPts val="24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7"/>
          <p:cNvSpPr txBox="1"/>
          <p:nvPr>
            <p:ph type="title"/>
          </p:nvPr>
        </p:nvSpPr>
        <p:spPr>
          <a:xfrm>
            <a:off x="557530" y="678289"/>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Body: explain </a:t>
            </a:r>
            <a:r>
              <a:rPr i="1" lang="en-US"/>
              <a:t>why</a:t>
            </a:r>
            <a:r>
              <a:rPr lang="en-US"/>
              <a:t>, not </a:t>
            </a:r>
            <a:r>
              <a:rPr i="1" lang="en-US"/>
              <a:t>how</a:t>
            </a:r>
            <a:endParaRPr i="1"/>
          </a:p>
        </p:txBody>
      </p:sp>
      <p:sp>
        <p:nvSpPr>
          <p:cNvPr id="198" name="Google Shape;198;p17"/>
          <p:cNvSpPr txBox="1"/>
          <p:nvPr>
            <p:ph idx="1" type="body"/>
          </p:nvPr>
        </p:nvSpPr>
        <p:spPr>
          <a:xfrm>
            <a:off x="557530" y="1630680"/>
            <a:ext cx="7750728" cy="326956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F596E"/>
              </a:buClr>
              <a:buSzPts val="2800"/>
              <a:buNone/>
            </a:pPr>
            <a:r>
              <a:rPr lang="en-US"/>
              <a:t>The reader can see the </a:t>
            </a:r>
            <a:r>
              <a:rPr i="1" lang="en-US"/>
              <a:t>how</a:t>
            </a:r>
            <a:r>
              <a:rPr lang="en-US"/>
              <a:t> in the actual diff.</a:t>
            </a:r>
            <a:endParaRPr/>
          </a:p>
          <a:p>
            <a:pPr indent="0" lvl="0" marL="0" rtl="0" algn="l">
              <a:lnSpc>
                <a:spcPct val="90000"/>
              </a:lnSpc>
              <a:spcBef>
                <a:spcPts val="1000"/>
              </a:spcBef>
              <a:spcAft>
                <a:spcPts val="0"/>
              </a:spcAft>
              <a:buClr>
                <a:srgbClr val="0F596E"/>
              </a:buClr>
              <a:buSzPts val="2800"/>
              <a:buNone/>
            </a:pPr>
            <a:r>
              <a:rPr lang="en-US"/>
              <a:t>Use the body to explain why a change was necessary.</a:t>
            </a:r>
            <a:endParaRPr/>
          </a:p>
          <a:p>
            <a:pPr indent="0" lvl="0" marL="0" rtl="0" algn="l">
              <a:lnSpc>
                <a:spcPct val="90000"/>
              </a:lnSpc>
              <a:spcBef>
                <a:spcPts val="1000"/>
              </a:spcBef>
              <a:spcAft>
                <a:spcPts val="0"/>
              </a:spcAft>
              <a:buClr>
                <a:srgbClr val="0F596E"/>
              </a:buClr>
              <a:buSzPts val="2800"/>
              <a:buNone/>
            </a:pPr>
            <a:r>
              <a:rPr lang="en-US"/>
              <a:t>Do not allow empty commit messages (your tooling can help you with this)</a:t>
            </a:r>
            <a:endParaRPr/>
          </a:p>
          <a:p>
            <a:pPr indent="0" lvl="0" marL="0" rtl="0" algn="l">
              <a:lnSpc>
                <a:spcPct val="90000"/>
              </a:lnSpc>
              <a:spcBef>
                <a:spcPts val="1000"/>
              </a:spcBef>
              <a:spcAft>
                <a:spcPts val="0"/>
              </a:spcAft>
              <a:buClr>
                <a:srgbClr val="0F596E"/>
              </a:buClr>
              <a:buSzPts val="2800"/>
              <a:buNone/>
            </a:pPr>
            <a:r>
              <a:t/>
            </a:r>
            <a:endParaRPr/>
          </a:p>
          <a:p>
            <a:pPr indent="0" lvl="0" marL="0" rtl="0" algn="l">
              <a:lnSpc>
                <a:spcPct val="90000"/>
              </a:lnSpc>
              <a:spcBef>
                <a:spcPts val="1000"/>
              </a:spcBef>
              <a:spcAft>
                <a:spcPts val="0"/>
              </a:spcAft>
              <a:buClr>
                <a:srgbClr val="0F596E"/>
              </a:buClr>
              <a:buSzPts val="2800"/>
              <a:buNone/>
            </a:pPr>
            <a:r>
              <a:t/>
            </a:r>
            <a:endParaRPr/>
          </a:p>
        </p:txBody>
      </p:sp>
      <p:sp>
        <p:nvSpPr>
          <p:cNvPr id="199" name="Google Shape;199;p17"/>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The basics – writing a good commit message</a:t>
            </a:r>
            <a:endParaRPr/>
          </a:p>
          <a:p>
            <a:pPr indent="0" lvl="0" marL="0" rtl="0" algn="l">
              <a:lnSpc>
                <a:spcPct val="90000"/>
              </a:lnSpc>
              <a:spcBef>
                <a:spcPts val="1000"/>
              </a:spcBef>
              <a:spcAft>
                <a:spcPts val="0"/>
              </a:spcAft>
              <a:buClr>
                <a:schemeClr val="lt1"/>
              </a:buClr>
              <a:buSzPts val="2400"/>
              <a:buNone/>
            </a:pPr>
            <a:r>
              <a:t/>
            </a:r>
            <a:endParaRPr/>
          </a:p>
          <a:p>
            <a:pPr indent="0" lvl="0" marL="0" rtl="0" algn="l">
              <a:lnSpc>
                <a:spcPct val="90000"/>
              </a:lnSpc>
              <a:spcBef>
                <a:spcPts val="1000"/>
              </a:spcBef>
              <a:spcAft>
                <a:spcPts val="0"/>
              </a:spcAft>
              <a:buClr>
                <a:schemeClr val="lt1"/>
              </a:buClr>
              <a:buSzPts val="24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8"/>
          <p:cNvSpPr txBox="1"/>
          <p:nvPr>
            <p:ph type="title"/>
          </p:nvPr>
        </p:nvSpPr>
        <p:spPr>
          <a:xfrm>
            <a:off x="557530" y="1035843"/>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Some more day to day commands</a:t>
            </a:r>
            <a:endParaRPr/>
          </a:p>
        </p:txBody>
      </p:sp>
      <p:sp>
        <p:nvSpPr>
          <p:cNvPr id="206" name="Google Shape;206;p18"/>
          <p:cNvSpPr txBox="1"/>
          <p:nvPr>
            <p:ph idx="1" type="body"/>
          </p:nvPr>
        </p:nvSpPr>
        <p:spPr>
          <a:xfrm>
            <a:off x="557530" y="1630681"/>
            <a:ext cx="7750728" cy="285119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F596E"/>
              </a:buClr>
              <a:buSzPts val="2800"/>
              <a:buFont typeface="Arial"/>
              <a:buChar char="•"/>
            </a:pPr>
            <a:r>
              <a:rPr lang="en-US"/>
              <a:t>git status</a:t>
            </a:r>
            <a:endParaRPr/>
          </a:p>
          <a:p>
            <a:pPr indent="-457200" lvl="0" marL="457200" rtl="0" algn="l">
              <a:lnSpc>
                <a:spcPct val="90000"/>
              </a:lnSpc>
              <a:spcBef>
                <a:spcPts val="1000"/>
              </a:spcBef>
              <a:spcAft>
                <a:spcPts val="0"/>
              </a:spcAft>
              <a:buClr>
                <a:srgbClr val="0F596E"/>
              </a:buClr>
              <a:buSzPts val="2800"/>
              <a:buFont typeface="Arial"/>
              <a:buChar char="•"/>
            </a:pPr>
            <a:r>
              <a:rPr lang="en-US"/>
              <a:t>git show</a:t>
            </a:r>
            <a:endParaRPr/>
          </a:p>
          <a:p>
            <a:pPr indent="-457200" lvl="0" marL="457200" rtl="0" algn="l">
              <a:lnSpc>
                <a:spcPct val="90000"/>
              </a:lnSpc>
              <a:spcBef>
                <a:spcPts val="1000"/>
              </a:spcBef>
              <a:spcAft>
                <a:spcPts val="0"/>
              </a:spcAft>
              <a:buClr>
                <a:srgbClr val="0F596E"/>
              </a:buClr>
              <a:buSzPts val="2800"/>
              <a:buFont typeface="Arial"/>
              <a:buChar char="•"/>
            </a:pPr>
            <a:r>
              <a:rPr lang="en-US"/>
              <a:t>git diff / git difftool</a:t>
            </a:r>
            <a:endParaRPr/>
          </a:p>
          <a:p>
            <a:pPr indent="-457200" lvl="0" marL="457200" rtl="0" algn="l">
              <a:lnSpc>
                <a:spcPct val="90000"/>
              </a:lnSpc>
              <a:spcBef>
                <a:spcPts val="1000"/>
              </a:spcBef>
              <a:spcAft>
                <a:spcPts val="0"/>
              </a:spcAft>
              <a:buClr>
                <a:srgbClr val="0F596E"/>
              </a:buClr>
              <a:buSzPts val="2800"/>
              <a:buFont typeface="Arial"/>
              <a:buChar char="•"/>
            </a:pPr>
            <a:r>
              <a:rPr lang="en-US"/>
              <a:t>git log / gitk</a:t>
            </a:r>
            <a:endParaRPr/>
          </a:p>
          <a:p>
            <a:pPr indent="-457200" lvl="0" marL="457200" rtl="0" algn="l">
              <a:lnSpc>
                <a:spcPct val="90000"/>
              </a:lnSpc>
              <a:spcBef>
                <a:spcPts val="1000"/>
              </a:spcBef>
              <a:spcAft>
                <a:spcPts val="0"/>
              </a:spcAft>
              <a:buClr>
                <a:srgbClr val="0F596E"/>
              </a:buClr>
              <a:buSzPts val="2800"/>
              <a:buFont typeface="Arial"/>
              <a:buChar char="•"/>
            </a:pPr>
            <a:r>
              <a:rPr lang="en-US"/>
              <a:t>git reset </a:t>
            </a:r>
            <a:endParaRPr/>
          </a:p>
          <a:p>
            <a:pPr indent="0" lvl="0" marL="0" rtl="0" algn="l">
              <a:lnSpc>
                <a:spcPct val="90000"/>
              </a:lnSpc>
              <a:spcBef>
                <a:spcPts val="1000"/>
              </a:spcBef>
              <a:spcAft>
                <a:spcPts val="0"/>
              </a:spcAft>
              <a:buClr>
                <a:srgbClr val="0F596E"/>
              </a:buClr>
              <a:buSzPts val="2800"/>
              <a:buNone/>
            </a:pPr>
            <a:r>
              <a:t/>
            </a:r>
            <a:endParaRPr/>
          </a:p>
          <a:p>
            <a:pPr indent="-279400" lvl="0" marL="457200" rtl="0" algn="l">
              <a:lnSpc>
                <a:spcPct val="90000"/>
              </a:lnSpc>
              <a:spcBef>
                <a:spcPts val="1000"/>
              </a:spcBef>
              <a:spcAft>
                <a:spcPts val="0"/>
              </a:spcAft>
              <a:buClr>
                <a:srgbClr val="0F596E"/>
              </a:buClr>
              <a:buSzPts val="2800"/>
              <a:buFont typeface="Arial"/>
              <a:buNone/>
            </a:pPr>
            <a:r>
              <a:t/>
            </a:r>
            <a:endParaRPr/>
          </a:p>
        </p:txBody>
      </p:sp>
      <p:sp>
        <p:nvSpPr>
          <p:cNvPr id="207" name="Google Shape;207;p18"/>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The basics – working with your own repository</a:t>
            </a:r>
            <a:endParaRPr/>
          </a:p>
          <a:p>
            <a:pPr indent="0" lvl="0" marL="0" rtl="0" algn="l">
              <a:lnSpc>
                <a:spcPct val="90000"/>
              </a:lnSpc>
              <a:spcBef>
                <a:spcPts val="1000"/>
              </a:spcBef>
              <a:spcAft>
                <a:spcPts val="0"/>
              </a:spcAft>
              <a:buClr>
                <a:schemeClr val="lt1"/>
              </a:buClr>
              <a:buSzPts val="24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9"/>
          <p:cNvSpPr txBox="1"/>
          <p:nvPr>
            <p:ph type="title"/>
          </p:nvPr>
        </p:nvSpPr>
        <p:spPr>
          <a:xfrm>
            <a:off x="557530" y="649949"/>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a:t>
            </a:r>
            <a:r>
              <a:rPr b="0" lang="en-US"/>
              <a:t>Reset current HEAD to the specified state</a:t>
            </a:r>
            <a:r>
              <a:rPr lang="en-US"/>
              <a:t>” – git manpage</a:t>
            </a:r>
            <a:br>
              <a:rPr lang="en-US"/>
            </a:br>
            <a:endParaRPr/>
          </a:p>
        </p:txBody>
      </p:sp>
      <p:sp>
        <p:nvSpPr>
          <p:cNvPr id="214" name="Google Shape;214;p19"/>
          <p:cNvSpPr txBox="1"/>
          <p:nvPr>
            <p:ph idx="1" type="body"/>
          </p:nvPr>
        </p:nvSpPr>
        <p:spPr>
          <a:xfrm>
            <a:off x="557530" y="1630681"/>
            <a:ext cx="7750728" cy="2851190"/>
          </a:xfrm>
          <a:prstGeom prst="rect">
            <a:avLst/>
          </a:prstGeom>
          <a:noFill/>
          <a:ln>
            <a:noFill/>
          </a:ln>
        </p:spPr>
        <p:txBody>
          <a:bodyPr anchorCtr="0" anchor="t" bIns="45700" lIns="91425" spcFirstLastPara="1" rIns="91425" wrap="square" tIns="45700">
            <a:noAutofit/>
          </a:bodyPr>
          <a:lstStyle/>
          <a:p>
            <a:pPr indent="-279400" lvl="0" marL="457200" rtl="0" algn="l">
              <a:lnSpc>
                <a:spcPct val="90000"/>
              </a:lnSpc>
              <a:spcBef>
                <a:spcPts val="0"/>
              </a:spcBef>
              <a:spcAft>
                <a:spcPts val="0"/>
              </a:spcAft>
              <a:buClr>
                <a:srgbClr val="0F596E"/>
              </a:buClr>
              <a:buSzPts val="2800"/>
              <a:buFont typeface="Arial"/>
              <a:buNone/>
            </a:pPr>
            <a:r>
              <a:t/>
            </a:r>
            <a:endParaRPr/>
          </a:p>
          <a:p>
            <a:pPr indent="-279400" lvl="0" marL="457200" rtl="0" algn="l">
              <a:lnSpc>
                <a:spcPct val="90000"/>
              </a:lnSpc>
              <a:spcBef>
                <a:spcPts val="1000"/>
              </a:spcBef>
              <a:spcAft>
                <a:spcPts val="0"/>
              </a:spcAft>
              <a:buClr>
                <a:srgbClr val="0F596E"/>
              </a:buClr>
              <a:buSzPts val="2800"/>
              <a:buFont typeface="Arial"/>
              <a:buNone/>
            </a:pPr>
            <a:r>
              <a:t/>
            </a:r>
            <a:endParaRPr/>
          </a:p>
        </p:txBody>
      </p:sp>
      <p:sp>
        <p:nvSpPr>
          <p:cNvPr id="215" name="Google Shape;215;p19"/>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The basics – git reset explained</a:t>
            </a:r>
            <a:endParaRPr/>
          </a:p>
          <a:p>
            <a:pPr indent="0" lvl="0" marL="0" rtl="0" algn="l">
              <a:lnSpc>
                <a:spcPct val="90000"/>
              </a:lnSpc>
              <a:spcBef>
                <a:spcPts val="1000"/>
              </a:spcBef>
              <a:spcAft>
                <a:spcPts val="0"/>
              </a:spcAft>
              <a:buClr>
                <a:schemeClr val="lt1"/>
              </a:buClr>
              <a:buSzPts val="2400"/>
              <a:buNone/>
            </a:pPr>
            <a:r>
              <a:t/>
            </a:r>
            <a:endParaRPr/>
          </a:p>
        </p:txBody>
      </p:sp>
      <p:sp>
        <p:nvSpPr>
          <p:cNvPr id="216" name="Google Shape;216;p19"/>
          <p:cNvSpPr txBox="1"/>
          <p:nvPr/>
        </p:nvSpPr>
        <p:spPr>
          <a:xfrm>
            <a:off x="709930" y="1783081"/>
            <a:ext cx="7750728" cy="285119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rgbClr val="0F596E"/>
              </a:buClr>
              <a:buSzPts val="2800"/>
              <a:buFont typeface="Arial"/>
              <a:buChar char="•"/>
            </a:pPr>
            <a:r>
              <a:rPr b="0" i="0" lang="en-US" sz="2800" u="none" cap="none" strike="noStrike">
                <a:solidFill>
                  <a:srgbClr val="0F596E"/>
                </a:solidFill>
                <a:latin typeface="Arial"/>
                <a:ea typeface="Arial"/>
                <a:cs typeface="Arial"/>
                <a:sym typeface="Arial"/>
              </a:rPr>
              <a:t>In simple terms: reset can clear the working directory, the index and can move the pointer of your branch.</a:t>
            </a:r>
            <a:endParaRPr/>
          </a:p>
          <a:p>
            <a:pPr indent="-457200" lvl="0" marL="457200" marR="0" rtl="0" algn="l">
              <a:lnSpc>
                <a:spcPct val="90000"/>
              </a:lnSpc>
              <a:spcBef>
                <a:spcPts val="1000"/>
              </a:spcBef>
              <a:spcAft>
                <a:spcPts val="0"/>
              </a:spcAft>
              <a:buClr>
                <a:srgbClr val="0F596E"/>
              </a:buClr>
              <a:buSzPts val="2800"/>
              <a:buFont typeface="Arial"/>
              <a:buChar char="•"/>
            </a:pPr>
            <a:r>
              <a:rPr b="0" i="0" lang="en-US" sz="2800" u="none" cap="none" strike="noStrike">
                <a:solidFill>
                  <a:srgbClr val="0F596E"/>
                </a:solidFill>
                <a:latin typeface="Arial"/>
                <a:ea typeface="Arial"/>
                <a:cs typeface="Arial"/>
                <a:sym typeface="Arial"/>
              </a:rPr>
              <a:t>git reset --mixed: clear index</a:t>
            </a:r>
            <a:endParaRPr/>
          </a:p>
          <a:p>
            <a:pPr indent="-457200" lvl="0" marL="457200" marR="0" rtl="0" algn="l">
              <a:lnSpc>
                <a:spcPct val="90000"/>
              </a:lnSpc>
              <a:spcBef>
                <a:spcPts val="1000"/>
              </a:spcBef>
              <a:spcAft>
                <a:spcPts val="0"/>
              </a:spcAft>
              <a:buClr>
                <a:srgbClr val="0F596E"/>
              </a:buClr>
              <a:buSzPts val="2800"/>
              <a:buFont typeface="Arial"/>
              <a:buChar char="•"/>
            </a:pPr>
            <a:r>
              <a:rPr b="0" i="0" lang="en-US" sz="2800" u="none" cap="none" strike="noStrike">
                <a:solidFill>
                  <a:srgbClr val="0F596E"/>
                </a:solidFill>
                <a:latin typeface="Arial"/>
                <a:ea typeface="Arial"/>
                <a:cs typeface="Arial"/>
                <a:sym typeface="Arial"/>
              </a:rPr>
              <a:t>git reset --hard: clear index and working directory</a:t>
            </a:r>
            <a:endParaRPr/>
          </a:p>
          <a:p>
            <a:pPr indent="-457200" lvl="0" marL="457200" marR="0" rtl="0" algn="l">
              <a:lnSpc>
                <a:spcPct val="90000"/>
              </a:lnSpc>
              <a:spcBef>
                <a:spcPts val="1000"/>
              </a:spcBef>
              <a:spcAft>
                <a:spcPts val="0"/>
              </a:spcAft>
              <a:buClr>
                <a:srgbClr val="0F596E"/>
              </a:buClr>
              <a:buSzPts val="2800"/>
              <a:buFont typeface="Arial"/>
              <a:buChar char="•"/>
            </a:pPr>
            <a:r>
              <a:rPr b="0" i="0" lang="en-US" sz="2800" u="none" cap="none" strike="noStrike">
                <a:solidFill>
                  <a:srgbClr val="0F596E"/>
                </a:solidFill>
                <a:latin typeface="Arial"/>
                <a:ea typeface="Arial"/>
                <a:cs typeface="Arial"/>
                <a:sym typeface="Arial"/>
              </a:rPr>
              <a:t>git reset --soft: only move pointer of commit</a:t>
            </a:r>
            <a:endParaRPr/>
          </a:p>
          <a:p>
            <a:pPr indent="-279400" lvl="0" marL="457200" marR="0" rtl="0" algn="l">
              <a:lnSpc>
                <a:spcPct val="90000"/>
              </a:lnSpc>
              <a:spcBef>
                <a:spcPts val="1000"/>
              </a:spcBef>
              <a:spcAft>
                <a:spcPts val="0"/>
              </a:spcAft>
              <a:buClr>
                <a:srgbClr val="0F596E"/>
              </a:buClr>
              <a:buSzPts val="2800"/>
              <a:buFont typeface="Arial"/>
              <a:buNone/>
            </a:pPr>
            <a:r>
              <a:t/>
            </a:r>
            <a:endParaRPr b="0" i="0" sz="2800" u="none" cap="none" strike="noStrike">
              <a:solidFill>
                <a:srgbClr val="0F596E"/>
              </a:solidFill>
              <a:latin typeface="Arial"/>
              <a:ea typeface="Arial"/>
              <a:cs typeface="Arial"/>
              <a:sym typeface="Arial"/>
            </a:endParaRPr>
          </a:p>
          <a:p>
            <a:pPr indent="0" lvl="0" marL="0" marR="0" rtl="0" algn="l">
              <a:lnSpc>
                <a:spcPct val="90000"/>
              </a:lnSpc>
              <a:spcBef>
                <a:spcPts val="1000"/>
              </a:spcBef>
              <a:spcAft>
                <a:spcPts val="0"/>
              </a:spcAft>
              <a:buClr>
                <a:srgbClr val="0F596E"/>
              </a:buClr>
              <a:buSzPts val="2800"/>
              <a:buFont typeface="Arial"/>
              <a:buNone/>
            </a:pPr>
            <a:r>
              <a:t/>
            </a:r>
            <a:endParaRPr b="0" i="0" sz="2800" u="none" cap="none" strike="noStrike">
              <a:solidFill>
                <a:srgbClr val="0F596E"/>
              </a:solidFill>
              <a:latin typeface="Arial"/>
              <a:ea typeface="Arial"/>
              <a:cs typeface="Arial"/>
              <a:sym typeface="Arial"/>
            </a:endParaRPr>
          </a:p>
          <a:p>
            <a:pPr indent="-279400" lvl="0" marL="457200" marR="0" rtl="0" algn="l">
              <a:lnSpc>
                <a:spcPct val="90000"/>
              </a:lnSpc>
              <a:spcBef>
                <a:spcPts val="1000"/>
              </a:spcBef>
              <a:spcAft>
                <a:spcPts val="0"/>
              </a:spcAft>
              <a:buClr>
                <a:srgbClr val="0F596E"/>
              </a:buClr>
              <a:buSzPts val="2800"/>
              <a:buFont typeface="Arial"/>
              <a:buNone/>
            </a:pPr>
            <a:r>
              <a:t/>
            </a:r>
            <a:endParaRPr b="0" i="0" sz="2800" u="none" cap="none" strike="noStrike">
              <a:solidFill>
                <a:srgbClr val="0F596E"/>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2"/>
          <p:cNvPicPr preferRelativeResize="0"/>
          <p:nvPr/>
        </p:nvPicPr>
        <p:blipFill rotWithShape="1">
          <a:blip r:embed="rId3">
            <a:alphaModFix amt="70000"/>
          </a:blip>
          <a:srcRect b="0" l="0" r="0" t="0"/>
          <a:stretch/>
        </p:blipFill>
        <p:spPr>
          <a:xfrm>
            <a:off x="299542" y="690734"/>
            <a:ext cx="7823931" cy="4400961"/>
          </a:xfrm>
          <a:prstGeom prst="rect">
            <a:avLst/>
          </a:prstGeom>
          <a:noFill/>
          <a:ln>
            <a:noFill/>
          </a:ln>
          <a:effectLst>
            <a:reflection blurRad="0" dir="5400000" dist="50800" endA="0" endPos="65000" kx="0" rotWithShape="0" algn="bl" stPos="0" sy="-100000" ky="0"/>
          </a:effectLst>
        </p:spPr>
      </p:pic>
      <p:sp>
        <p:nvSpPr>
          <p:cNvPr id="78" name="Google Shape;78;p2"/>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The settlers of Catan?</a:t>
            </a:r>
            <a:endParaRPr/>
          </a:p>
        </p:txBody>
      </p:sp>
      <p:pic>
        <p:nvPicPr>
          <p:cNvPr id="79" name="Google Shape;79;p2"/>
          <p:cNvPicPr preferRelativeResize="0"/>
          <p:nvPr/>
        </p:nvPicPr>
        <p:blipFill rotWithShape="1">
          <a:blip r:embed="rId4">
            <a:alphaModFix/>
          </a:blip>
          <a:srcRect b="0" l="0" r="0" t="0"/>
          <a:stretch/>
        </p:blipFill>
        <p:spPr>
          <a:xfrm>
            <a:off x="3273043" y="896333"/>
            <a:ext cx="2597914" cy="335083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2000"/>
                                        <p:tgtEl>
                                          <p:spTgt spid="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0"/>
          <p:cNvSpPr txBox="1"/>
          <p:nvPr>
            <p:ph type="title"/>
          </p:nvPr>
        </p:nvSpPr>
        <p:spPr>
          <a:xfrm>
            <a:off x="557530" y="1035843"/>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Ignoring certain files/folders</a:t>
            </a:r>
            <a:endParaRPr/>
          </a:p>
        </p:txBody>
      </p:sp>
      <p:sp>
        <p:nvSpPr>
          <p:cNvPr id="223" name="Google Shape;223;p20"/>
          <p:cNvSpPr txBox="1"/>
          <p:nvPr>
            <p:ph idx="1" type="body"/>
          </p:nvPr>
        </p:nvSpPr>
        <p:spPr>
          <a:xfrm>
            <a:off x="557530" y="1630681"/>
            <a:ext cx="7750728" cy="285119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F596E"/>
              </a:buClr>
              <a:buSzPts val="2800"/>
              <a:buFont typeface="Arial"/>
              <a:buChar char="•"/>
            </a:pPr>
            <a:r>
              <a:rPr lang="en-US"/>
              <a:t>Simple. Add a .gitignore file to the repository</a:t>
            </a:r>
            <a:endParaRPr/>
          </a:p>
          <a:p>
            <a:pPr indent="-457200" lvl="0" marL="457200" rtl="0" algn="l">
              <a:lnSpc>
                <a:spcPct val="90000"/>
              </a:lnSpc>
              <a:spcBef>
                <a:spcPts val="1000"/>
              </a:spcBef>
              <a:spcAft>
                <a:spcPts val="0"/>
              </a:spcAft>
              <a:buClr>
                <a:srgbClr val="0F596E"/>
              </a:buClr>
              <a:buSzPts val="2800"/>
              <a:buFont typeface="Arial"/>
              <a:buChar char="•"/>
            </a:pPr>
            <a:r>
              <a:rPr lang="en-US"/>
              <a:t>Regular expression syntax (case sensitive)</a:t>
            </a:r>
            <a:endParaRPr/>
          </a:p>
          <a:p>
            <a:pPr indent="-457200" lvl="0" marL="457200" rtl="0" algn="l">
              <a:lnSpc>
                <a:spcPct val="90000"/>
              </a:lnSpc>
              <a:spcBef>
                <a:spcPts val="1000"/>
              </a:spcBef>
              <a:spcAft>
                <a:spcPts val="0"/>
              </a:spcAft>
              <a:buClr>
                <a:srgbClr val="0F596E"/>
              </a:buClr>
              <a:buSzPts val="2800"/>
              <a:buFont typeface="Arial"/>
              <a:buChar char="•"/>
            </a:pPr>
            <a:r>
              <a:rPr lang="en-US"/>
              <a:t>Uses a hierarchy (.gitignore files lower in the tree have precedence over files higher in the tree)</a:t>
            </a:r>
            <a:endParaRPr/>
          </a:p>
          <a:p>
            <a:pPr indent="-457200" lvl="0" marL="457200" rtl="0" algn="l">
              <a:lnSpc>
                <a:spcPct val="90000"/>
              </a:lnSpc>
              <a:spcBef>
                <a:spcPts val="1000"/>
              </a:spcBef>
              <a:spcAft>
                <a:spcPts val="0"/>
              </a:spcAft>
              <a:buClr>
                <a:srgbClr val="0F596E"/>
              </a:buClr>
              <a:buSzPts val="2800"/>
              <a:buFont typeface="Arial"/>
              <a:buChar char="•"/>
            </a:pPr>
            <a:r>
              <a:rPr lang="en-US"/>
              <a:t>See for examples </a:t>
            </a:r>
            <a:r>
              <a:rPr lang="en-US" u="sng">
                <a:solidFill>
                  <a:schemeClr val="hlink"/>
                </a:solidFill>
                <a:hlinkClick r:id="rId3"/>
              </a:rPr>
              <a:t>gitignore.io</a:t>
            </a:r>
            <a:endParaRPr/>
          </a:p>
          <a:p>
            <a:pPr indent="0" lvl="0" marL="0" rtl="0" algn="l">
              <a:lnSpc>
                <a:spcPct val="90000"/>
              </a:lnSpc>
              <a:spcBef>
                <a:spcPts val="1000"/>
              </a:spcBef>
              <a:spcAft>
                <a:spcPts val="0"/>
              </a:spcAft>
              <a:buClr>
                <a:srgbClr val="0F596E"/>
              </a:buClr>
              <a:buSzPts val="2800"/>
              <a:buNone/>
            </a:pPr>
            <a:r>
              <a:t/>
            </a:r>
            <a:endParaRPr/>
          </a:p>
          <a:p>
            <a:pPr indent="-279400" lvl="0" marL="457200" rtl="0" algn="l">
              <a:lnSpc>
                <a:spcPct val="90000"/>
              </a:lnSpc>
              <a:spcBef>
                <a:spcPts val="1000"/>
              </a:spcBef>
              <a:spcAft>
                <a:spcPts val="0"/>
              </a:spcAft>
              <a:buClr>
                <a:srgbClr val="0F596E"/>
              </a:buClr>
              <a:buSzPts val="2800"/>
              <a:buFont typeface="Arial"/>
              <a:buNone/>
            </a:pPr>
            <a:r>
              <a:t/>
            </a:r>
            <a:endParaRPr/>
          </a:p>
        </p:txBody>
      </p:sp>
      <p:sp>
        <p:nvSpPr>
          <p:cNvPr id="224" name="Google Shape;224;p20"/>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The basics – working with your own repository</a:t>
            </a:r>
            <a:endParaRPr/>
          </a:p>
          <a:p>
            <a:pPr indent="0" lvl="0" marL="0" rtl="0" algn="l">
              <a:lnSpc>
                <a:spcPct val="90000"/>
              </a:lnSpc>
              <a:spcBef>
                <a:spcPts val="1000"/>
              </a:spcBef>
              <a:spcAft>
                <a:spcPts val="0"/>
              </a:spcAft>
              <a:buClr>
                <a:schemeClr val="lt1"/>
              </a:buClr>
              <a:buSzPts val="24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1"/>
          <p:cNvSpPr txBox="1"/>
          <p:nvPr>
            <p:ph type="title"/>
          </p:nvPr>
        </p:nvSpPr>
        <p:spPr>
          <a:xfrm>
            <a:off x="557530" y="1035843"/>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Adding branches</a:t>
            </a:r>
            <a:endParaRPr/>
          </a:p>
        </p:txBody>
      </p:sp>
      <p:sp>
        <p:nvSpPr>
          <p:cNvPr id="231" name="Google Shape;231;p21"/>
          <p:cNvSpPr txBox="1"/>
          <p:nvPr>
            <p:ph idx="1" type="body"/>
          </p:nvPr>
        </p:nvSpPr>
        <p:spPr>
          <a:xfrm>
            <a:off x="557530" y="1630681"/>
            <a:ext cx="7750728" cy="285119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F596E"/>
              </a:buClr>
              <a:buSzPts val="2800"/>
              <a:buFont typeface="Arial"/>
              <a:buChar char="•"/>
            </a:pPr>
            <a:r>
              <a:rPr lang="en-US"/>
              <a:t>git branch</a:t>
            </a:r>
            <a:endParaRPr/>
          </a:p>
          <a:p>
            <a:pPr indent="-457200" lvl="0" marL="457200" rtl="0" algn="l">
              <a:lnSpc>
                <a:spcPct val="90000"/>
              </a:lnSpc>
              <a:spcBef>
                <a:spcPts val="1000"/>
              </a:spcBef>
              <a:spcAft>
                <a:spcPts val="0"/>
              </a:spcAft>
              <a:buClr>
                <a:srgbClr val="0F596E"/>
              </a:buClr>
              <a:buSzPts val="2800"/>
              <a:buFont typeface="Arial"/>
              <a:buChar char="•"/>
            </a:pPr>
            <a:r>
              <a:rPr lang="en-US"/>
              <a:t>git checkout (tegenwoordig ook git switch)</a:t>
            </a:r>
            <a:endParaRPr/>
          </a:p>
          <a:p>
            <a:pPr indent="-457200" lvl="0" marL="457200" rtl="0" algn="l">
              <a:lnSpc>
                <a:spcPct val="90000"/>
              </a:lnSpc>
              <a:spcBef>
                <a:spcPts val="1000"/>
              </a:spcBef>
              <a:spcAft>
                <a:spcPts val="0"/>
              </a:spcAft>
              <a:buClr>
                <a:srgbClr val="0F596E"/>
              </a:buClr>
              <a:buSzPts val="2800"/>
              <a:buFont typeface="Arial"/>
              <a:buChar char="•"/>
            </a:pPr>
            <a:r>
              <a:rPr lang="en-US"/>
              <a:t>git merge / git mergetool</a:t>
            </a:r>
            <a:endParaRPr/>
          </a:p>
          <a:p>
            <a:pPr indent="-279400" lvl="0" marL="457200" rtl="0" algn="l">
              <a:lnSpc>
                <a:spcPct val="90000"/>
              </a:lnSpc>
              <a:spcBef>
                <a:spcPts val="1000"/>
              </a:spcBef>
              <a:spcAft>
                <a:spcPts val="0"/>
              </a:spcAft>
              <a:buClr>
                <a:srgbClr val="0F596E"/>
              </a:buClr>
              <a:buSzPts val="2800"/>
              <a:buFont typeface="Arial"/>
              <a:buNone/>
            </a:pPr>
            <a:r>
              <a:t/>
            </a:r>
            <a:endParaRPr/>
          </a:p>
        </p:txBody>
      </p:sp>
      <p:sp>
        <p:nvSpPr>
          <p:cNvPr id="232" name="Google Shape;232;p21"/>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The basics – your own repository with branches</a:t>
            </a:r>
            <a:endParaRPr/>
          </a:p>
          <a:p>
            <a:pPr indent="0" lvl="0" marL="0" rtl="0" algn="l">
              <a:lnSpc>
                <a:spcPct val="90000"/>
              </a:lnSpc>
              <a:spcBef>
                <a:spcPts val="1000"/>
              </a:spcBef>
              <a:spcAft>
                <a:spcPts val="0"/>
              </a:spcAft>
              <a:buClr>
                <a:schemeClr val="lt1"/>
              </a:buClr>
              <a:buSzPts val="24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2"/>
          <p:cNvSpPr txBox="1"/>
          <p:nvPr>
            <p:ph type="title"/>
          </p:nvPr>
        </p:nvSpPr>
        <p:spPr>
          <a:xfrm>
            <a:off x="557530" y="1035843"/>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Merge explained</a:t>
            </a:r>
            <a:endParaRPr/>
          </a:p>
        </p:txBody>
      </p:sp>
      <p:sp>
        <p:nvSpPr>
          <p:cNvPr id="239" name="Google Shape;239;p22"/>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The basics – your own repository with branches</a:t>
            </a:r>
            <a:endParaRPr/>
          </a:p>
          <a:p>
            <a:pPr indent="0" lvl="0" marL="0" rtl="0" algn="l">
              <a:lnSpc>
                <a:spcPct val="90000"/>
              </a:lnSpc>
              <a:spcBef>
                <a:spcPts val="1000"/>
              </a:spcBef>
              <a:spcAft>
                <a:spcPts val="0"/>
              </a:spcAft>
              <a:buClr>
                <a:schemeClr val="lt1"/>
              </a:buClr>
              <a:buSzPts val="2400"/>
              <a:buNone/>
            </a:pPr>
            <a:r>
              <a:t/>
            </a:r>
            <a:endParaRPr/>
          </a:p>
        </p:txBody>
      </p:sp>
      <p:pic>
        <p:nvPicPr>
          <p:cNvPr descr="Git History" id="240" name="Google Shape;240;p22"/>
          <p:cNvPicPr preferRelativeResize="0"/>
          <p:nvPr/>
        </p:nvPicPr>
        <p:blipFill rotWithShape="1">
          <a:blip r:embed="rId3">
            <a:alphaModFix/>
          </a:blip>
          <a:srcRect b="0" l="0" r="0" t="0"/>
          <a:stretch/>
        </p:blipFill>
        <p:spPr>
          <a:xfrm>
            <a:off x="782508" y="1630680"/>
            <a:ext cx="6858000" cy="2857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3"/>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The basics – working together</a:t>
            </a:r>
            <a:endParaRPr/>
          </a:p>
          <a:p>
            <a:pPr indent="0" lvl="0" marL="0" rtl="0" algn="l">
              <a:lnSpc>
                <a:spcPct val="90000"/>
              </a:lnSpc>
              <a:spcBef>
                <a:spcPts val="1000"/>
              </a:spcBef>
              <a:spcAft>
                <a:spcPts val="0"/>
              </a:spcAft>
              <a:buClr>
                <a:schemeClr val="lt1"/>
              </a:buClr>
              <a:buSzPts val="2400"/>
              <a:buNone/>
            </a:pPr>
            <a:r>
              <a:t/>
            </a:r>
            <a:endParaRPr/>
          </a:p>
        </p:txBody>
      </p:sp>
      <p:pic>
        <p:nvPicPr>
          <p:cNvPr id="247" name="Google Shape;247;p23"/>
          <p:cNvPicPr preferRelativeResize="0"/>
          <p:nvPr/>
        </p:nvPicPr>
        <p:blipFill rotWithShape="1">
          <a:blip r:embed="rId3">
            <a:alphaModFix/>
          </a:blip>
          <a:srcRect b="0" l="0" r="0" t="0"/>
          <a:stretch/>
        </p:blipFill>
        <p:spPr>
          <a:xfrm>
            <a:off x="1912680" y="1019350"/>
            <a:ext cx="5953125" cy="3524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4"/>
          <p:cNvSpPr txBox="1"/>
          <p:nvPr>
            <p:ph type="title"/>
          </p:nvPr>
        </p:nvSpPr>
        <p:spPr>
          <a:xfrm>
            <a:off x="557530" y="1035843"/>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Working together</a:t>
            </a:r>
            <a:endParaRPr/>
          </a:p>
        </p:txBody>
      </p:sp>
      <p:sp>
        <p:nvSpPr>
          <p:cNvPr id="254" name="Google Shape;254;p24"/>
          <p:cNvSpPr txBox="1"/>
          <p:nvPr>
            <p:ph idx="1" type="body"/>
          </p:nvPr>
        </p:nvSpPr>
        <p:spPr>
          <a:xfrm>
            <a:off x="557530" y="1630681"/>
            <a:ext cx="7750728" cy="285119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F596E"/>
              </a:buClr>
              <a:buSzPts val="2800"/>
              <a:buFont typeface="Arial"/>
              <a:buChar char="•"/>
            </a:pPr>
            <a:r>
              <a:rPr lang="en-US"/>
              <a:t>git clone</a:t>
            </a:r>
            <a:endParaRPr/>
          </a:p>
          <a:p>
            <a:pPr indent="-457200" lvl="0" marL="457200" rtl="0" algn="l">
              <a:lnSpc>
                <a:spcPct val="90000"/>
              </a:lnSpc>
              <a:spcBef>
                <a:spcPts val="1000"/>
              </a:spcBef>
              <a:spcAft>
                <a:spcPts val="0"/>
              </a:spcAft>
              <a:buClr>
                <a:srgbClr val="0F596E"/>
              </a:buClr>
              <a:buSzPts val="2800"/>
              <a:buFont typeface="Arial"/>
              <a:buChar char="•"/>
            </a:pPr>
            <a:r>
              <a:rPr lang="en-US"/>
              <a:t>git remote</a:t>
            </a:r>
            <a:endParaRPr/>
          </a:p>
          <a:p>
            <a:pPr indent="-457200" lvl="0" marL="457200" rtl="0" algn="l">
              <a:lnSpc>
                <a:spcPct val="90000"/>
              </a:lnSpc>
              <a:spcBef>
                <a:spcPts val="1000"/>
              </a:spcBef>
              <a:spcAft>
                <a:spcPts val="0"/>
              </a:spcAft>
              <a:buClr>
                <a:srgbClr val="0F596E"/>
              </a:buClr>
              <a:buSzPts val="2800"/>
              <a:buFont typeface="Arial"/>
              <a:buChar char="•"/>
            </a:pPr>
            <a:r>
              <a:rPr lang="en-US"/>
              <a:t>git pull / git fetch</a:t>
            </a:r>
            <a:endParaRPr/>
          </a:p>
          <a:p>
            <a:pPr indent="-457200" lvl="0" marL="457200" rtl="0" algn="l">
              <a:lnSpc>
                <a:spcPct val="90000"/>
              </a:lnSpc>
              <a:spcBef>
                <a:spcPts val="1000"/>
              </a:spcBef>
              <a:spcAft>
                <a:spcPts val="0"/>
              </a:spcAft>
              <a:buClr>
                <a:srgbClr val="0F596E"/>
              </a:buClr>
              <a:buSzPts val="2800"/>
              <a:buFont typeface="Arial"/>
              <a:buChar char="•"/>
            </a:pPr>
            <a:r>
              <a:rPr lang="en-US"/>
              <a:t>git push </a:t>
            </a:r>
            <a:endParaRPr/>
          </a:p>
          <a:p>
            <a:pPr indent="-279400" lvl="0" marL="457200" rtl="0" algn="l">
              <a:lnSpc>
                <a:spcPct val="90000"/>
              </a:lnSpc>
              <a:spcBef>
                <a:spcPts val="1000"/>
              </a:spcBef>
              <a:spcAft>
                <a:spcPts val="0"/>
              </a:spcAft>
              <a:buClr>
                <a:srgbClr val="0F596E"/>
              </a:buClr>
              <a:buSzPts val="2800"/>
              <a:buFont typeface="Arial"/>
              <a:buNone/>
            </a:pPr>
            <a:r>
              <a:t/>
            </a:r>
            <a:endParaRPr/>
          </a:p>
        </p:txBody>
      </p:sp>
      <p:sp>
        <p:nvSpPr>
          <p:cNvPr id="255" name="Google Shape;255;p24"/>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The basics – working together</a:t>
            </a:r>
            <a:endParaRPr/>
          </a:p>
          <a:p>
            <a:pPr indent="0" lvl="0" marL="0" rtl="0" algn="l">
              <a:lnSpc>
                <a:spcPct val="90000"/>
              </a:lnSpc>
              <a:spcBef>
                <a:spcPts val="1000"/>
              </a:spcBef>
              <a:spcAft>
                <a:spcPts val="0"/>
              </a:spcAft>
              <a:buClr>
                <a:schemeClr val="lt1"/>
              </a:buClr>
              <a:buSzPts val="24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5"/>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The basics – working together with remotes</a:t>
            </a:r>
            <a:endParaRPr/>
          </a:p>
        </p:txBody>
      </p:sp>
      <p:pic>
        <p:nvPicPr>
          <p:cNvPr descr="subversion-style workflow" id="262" name="Google Shape;262;p25"/>
          <p:cNvPicPr preferRelativeResize="0"/>
          <p:nvPr/>
        </p:nvPicPr>
        <p:blipFill rotWithShape="1">
          <a:blip r:embed="rId3">
            <a:alphaModFix/>
          </a:blip>
          <a:srcRect b="0" l="0" r="0" t="0"/>
          <a:stretch/>
        </p:blipFill>
        <p:spPr>
          <a:xfrm>
            <a:off x="984297" y="786618"/>
            <a:ext cx="7175406" cy="383227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6"/>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The basics – working together with remotes</a:t>
            </a:r>
            <a:endParaRPr/>
          </a:p>
        </p:txBody>
      </p:sp>
      <p:pic>
        <p:nvPicPr>
          <p:cNvPr descr="integration manager workflow" id="269" name="Google Shape;269;p26"/>
          <p:cNvPicPr preferRelativeResize="0"/>
          <p:nvPr/>
        </p:nvPicPr>
        <p:blipFill rotWithShape="1">
          <a:blip r:embed="rId3">
            <a:alphaModFix/>
          </a:blip>
          <a:srcRect b="0" l="0" r="0" t="0"/>
          <a:stretch/>
        </p:blipFill>
        <p:spPr>
          <a:xfrm>
            <a:off x="917704" y="915572"/>
            <a:ext cx="7308592" cy="360953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7"/>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The basics – working together with remotes</a:t>
            </a:r>
            <a:endParaRPr/>
          </a:p>
        </p:txBody>
      </p:sp>
      <p:pic>
        <p:nvPicPr>
          <p:cNvPr descr="dictator and lieutenants workflow" id="276" name="Google Shape;276;p27"/>
          <p:cNvPicPr preferRelativeResize="0"/>
          <p:nvPr/>
        </p:nvPicPr>
        <p:blipFill rotWithShape="1">
          <a:blip r:embed="rId3">
            <a:alphaModFix/>
          </a:blip>
          <a:srcRect b="0" l="0" r="0" t="0"/>
          <a:stretch/>
        </p:blipFill>
        <p:spPr>
          <a:xfrm>
            <a:off x="806593" y="958477"/>
            <a:ext cx="7530813" cy="372489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8"/>
          <p:cNvSpPr txBox="1"/>
          <p:nvPr>
            <p:ph type="title"/>
          </p:nvPr>
        </p:nvSpPr>
        <p:spPr>
          <a:xfrm>
            <a:off x="557529" y="1035844"/>
            <a:ext cx="7384855" cy="53935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u="sng">
                <a:solidFill>
                  <a:schemeClr val="hlink"/>
                </a:solidFill>
                <a:hlinkClick r:id="rId3"/>
              </a:rPr>
              <a:t>Github flow</a:t>
            </a:r>
            <a:endParaRPr/>
          </a:p>
        </p:txBody>
      </p:sp>
      <p:sp>
        <p:nvSpPr>
          <p:cNvPr id="283" name="Google Shape;283;p28"/>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The basics – working together with branches</a:t>
            </a:r>
            <a:endParaRPr/>
          </a:p>
        </p:txBody>
      </p:sp>
      <p:pic>
        <p:nvPicPr>
          <p:cNvPr id="284" name="Google Shape;284;p28"/>
          <p:cNvPicPr preferRelativeResize="0"/>
          <p:nvPr/>
        </p:nvPicPr>
        <p:blipFill rotWithShape="1">
          <a:blip r:embed="rId4">
            <a:alphaModFix/>
          </a:blip>
          <a:srcRect b="0" l="0" r="0" t="0"/>
          <a:stretch/>
        </p:blipFill>
        <p:spPr>
          <a:xfrm>
            <a:off x="517932" y="1645537"/>
            <a:ext cx="8108136" cy="304955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9"/>
          <p:cNvSpPr txBox="1"/>
          <p:nvPr>
            <p:ph type="title"/>
          </p:nvPr>
        </p:nvSpPr>
        <p:spPr>
          <a:xfrm>
            <a:off x="557530" y="1035843"/>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Access is on repository basis</a:t>
            </a:r>
            <a:endParaRPr/>
          </a:p>
        </p:txBody>
      </p:sp>
      <p:sp>
        <p:nvSpPr>
          <p:cNvPr id="291" name="Google Shape;291;p29"/>
          <p:cNvSpPr txBox="1"/>
          <p:nvPr>
            <p:ph idx="1" type="body"/>
          </p:nvPr>
        </p:nvSpPr>
        <p:spPr>
          <a:xfrm>
            <a:off x="557530" y="1630681"/>
            <a:ext cx="7750728" cy="285119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F596E"/>
              </a:buClr>
              <a:buSzPts val="2800"/>
              <a:buFont typeface="Arial"/>
              <a:buChar char="•"/>
            </a:pPr>
            <a:r>
              <a:rPr lang="en-US"/>
              <a:t>Since Git is file based, access to the repo means access to all branches as well.</a:t>
            </a:r>
            <a:endParaRPr/>
          </a:p>
          <a:p>
            <a:pPr indent="-457200" lvl="0" marL="457200" rtl="0" algn="l">
              <a:lnSpc>
                <a:spcPct val="90000"/>
              </a:lnSpc>
              <a:spcBef>
                <a:spcPts val="1000"/>
              </a:spcBef>
              <a:spcAft>
                <a:spcPts val="0"/>
              </a:spcAft>
              <a:buClr>
                <a:srgbClr val="0F596E"/>
              </a:buClr>
              <a:buSzPts val="2800"/>
              <a:buFont typeface="Arial"/>
              <a:buChar char="•"/>
            </a:pPr>
            <a:r>
              <a:rPr lang="en-US"/>
              <a:t>Branch based authorization is (usually) supplied by hosting tools (Github, TFS, etc).</a:t>
            </a:r>
            <a:endParaRPr/>
          </a:p>
          <a:p>
            <a:pPr indent="-279400" lvl="0" marL="457200" rtl="0" algn="l">
              <a:lnSpc>
                <a:spcPct val="90000"/>
              </a:lnSpc>
              <a:spcBef>
                <a:spcPts val="1000"/>
              </a:spcBef>
              <a:spcAft>
                <a:spcPts val="0"/>
              </a:spcAft>
              <a:buClr>
                <a:srgbClr val="0F596E"/>
              </a:buClr>
              <a:buSzPts val="2800"/>
              <a:buFont typeface="Arial"/>
              <a:buNone/>
            </a:pPr>
            <a:r>
              <a:t/>
            </a:r>
            <a:endParaRPr/>
          </a:p>
        </p:txBody>
      </p:sp>
      <p:sp>
        <p:nvSpPr>
          <p:cNvPr id="292" name="Google Shape;292;p29"/>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The basics – working together</a:t>
            </a:r>
            <a:endParaRPr/>
          </a:p>
          <a:p>
            <a:pPr indent="0" lvl="0" marL="0" rtl="0" algn="l">
              <a:lnSpc>
                <a:spcPct val="90000"/>
              </a:lnSpc>
              <a:spcBef>
                <a:spcPts val="1000"/>
              </a:spcBef>
              <a:spcAft>
                <a:spcPts val="0"/>
              </a:spcAft>
              <a:buClr>
                <a:schemeClr val="lt1"/>
              </a:buClr>
              <a:buSzPts val="24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3"/>
          <p:cNvSpPr txBox="1"/>
          <p:nvPr>
            <p:ph type="title"/>
          </p:nvPr>
        </p:nvSpPr>
        <p:spPr>
          <a:xfrm>
            <a:off x="557530" y="1035843"/>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t/>
            </a:r>
            <a:endParaRPr/>
          </a:p>
        </p:txBody>
      </p:sp>
      <p:sp>
        <p:nvSpPr>
          <p:cNvPr id="86" name="Google Shape;86;p3"/>
          <p:cNvSpPr txBox="1"/>
          <p:nvPr>
            <p:ph idx="1" type="body"/>
          </p:nvPr>
        </p:nvSpPr>
        <p:spPr>
          <a:xfrm>
            <a:off x="557530" y="1630681"/>
            <a:ext cx="7750728" cy="285119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F596E"/>
              </a:buClr>
              <a:buSzPts val="2800"/>
              <a:buFont typeface="Arial"/>
              <a:buChar char="•"/>
            </a:pPr>
            <a:r>
              <a:rPr lang="en-US"/>
              <a:t>Started in 2005 by Linus Torvalds</a:t>
            </a:r>
            <a:endParaRPr/>
          </a:p>
          <a:p>
            <a:pPr indent="-457200" lvl="0" marL="457200" rtl="0" algn="l">
              <a:lnSpc>
                <a:spcPct val="90000"/>
              </a:lnSpc>
              <a:spcBef>
                <a:spcPts val="1000"/>
              </a:spcBef>
              <a:spcAft>
                <a:spcPts val="0"/>
              </a:spcAft>
              <a:buClr>
                <a:srgbClr val="0F596E"/>
              </a:buClr>
              <a:buSzPts val="2800"/>
              <a:buFont typeface="Arial"/>
              <a:buChar char="•"/>
            </a:pPr>
            <a:r>
              <a:rPr lang="en-US"/>
              <a:t>“A tool for programmers by programmers”</a:t>
            </a:r>
            <a:endParaRPr/>
          </a:p>
          <a:p>
            <a:pPr indent="-457200" lvl="0" marL="457200" rtl="0" algn="l">
              <a:lnSpc>
                <a:spcPct val="90000"/>
              </a:lnSpc>
              <a:spcBef>
                <a:spcPts val="1000"/>
              </a:spcBef>
              <a:spcAft>
                <a:spcPts val="0"/>
              </a:spcAft>
              <a:buClr>
                <a:srgbClr val="0F596E"/>
              </a:buClr>
              <a:buSzPts val="2800"/>
              <a:buFont typeface="Arial"/>
              <a:buChar char="•"/>
            </a:pPr>
            <a:r>
              <a:rPr lang="en-US" u="sng">
                <a:solidFill>
                  <a:schemeClr val="hlink"/>
                </a:solidFill>
                <a:hlinkClick r:id="rId3"/>
              </a:rPr>
              <a:t>Very popular</a:t>
            </a:r>
            <a:r>
              <a:rPr lang="en-US"/>
              <a:t> – </a:t>
            </a:r>
            <a:r>
              <a:rPr lang="en-US" u="sng">
                <a:solidFill>
                  <a:schemeClr val="hlink"/>
                </a:solidFill>
                <a:hlinkClick r:id="rId4"/>
              </a:rPr>
              <a:t>lots</a:t>
            </a:r>
            <a:r>
              <a:rPr lang="en-US"/>
              <a:t> </a:t>
            </a:r>
            <a:r>
              <a:rPr lang="en-US" u="sng">
                <a:solidFill>
                  <a:schemeClr val="hlink"/>
                </a:solidFill>
                <a:hlinkClick r:id="rId5"/>
              </a:rPr>
              <a:t>of</a:t>
            </a:r>
            <a:r>
              <a:rPr lang="en-US"/>
              <a:t> </a:t>
            </a:r>
            <a:r>
              <a:rPr lang="en-US" u="sng">
                <a:solidFill>
                  <a:schemeClr val="hlink"/>
                </a:solidFill>
                <a:hlinkClick r:id="rId6"/>
              </a:rPr>
              <a:t>projects</a:t>
            </a:r>
            <a:r>
              <a:rPr lang="en-US"/>
              <a:t> </a:t>
            </a:r>
            <a:r>
              <a:rPr lang="en-US" u="sng">
                <a:solidFill>
                  <a:schemeClr val="hlink"/>
                </a:solidFill>
                <a:hlinkClick r:id="rId7"/>
              </a:rPr>
              <a:t>using</a:t>
            </a:r>
            <a:r>
              <a:rPr lang="en-US"/>
              <a:t> </a:t>
            </a:r>
            <a:r>
              <a:rPr lang="en-US" u="sng">
                <a:solidFill>
                  <a:schemeClr val="hlink"/>
                </a:solidFill>
                <a:hlinkClick r:id="rId8"/>
              </a:rPr>
              <a:t>it</a:t>
            </a:r>
            <a:endParaRPr/>
          </a:p>
          <a:p>
            <a:pPr indent="-457200" lvl="0" marL="457200" rtl="0" algn="l">
              <a:lnSpc>
                <a:spcPct val="90000"/>
              </a:lnSpc>
              <a:spcBef>
                <a:spcPts val="1000"/>
              </a:spcBef>
              <a:spcAft>
                <a:spcPts val="0"/>
              </a:spcAft>
              <a:buClr>
                <a:srgbClr val="0F596E"/>
              </a:buClr>
              <a:buSzPts val="2800"/>
              <a:buFont typeface="Arial"/>
              <a:buChar char="•"/>
            </a:pPr>
            <a:r>
              <a:rPr lang="en-US"/>
              <a:t>The DVCS war is over – Git has won </a:t>
            </a:r>
            <a:endParaRPr/>
          </a:p>
          <a:p>
            <a:pPr indent="-457200" lvl="0" marL="457200" rtl="0" algn="l">
              <a:lnSpc>
                <a:spcPct val="90000"/>
              </a:lnSpc>
              <a:spcBef>
                <a:spcPts val="1000"/>
              </a:spcBef>
              <a:spcAft>
                <a:spcPts val="0"/>
              </a:spcAft>
              <a:buClr>
                <a:srgbClr val="0F596E"/>
              </a:buClr>
              <a:buSzPts val="2800"/>
              <a:buFont typeface="Arial"/>
              <a:buChar char="•"/>
            </a:pPr>
            <a:r>
              <a:rPr lang="en-US"/>
              <a:t>Large ecosystem surrounding Git (Github!)</a:t>
            </a:r>
            <a:endParaRPr/>
          </a:p>
          <a:p>
            <a:pPr indent="-457200" lvl="0" marL="457200" rtl="0" algn="l">
              <a:lnSpc>
                <a:spcPct val="90000"/>
              </a:lnSpc>
              <a:spcBef>
                <a:spcPts val="1000"/>
              </a:spcBef>
              <a:spcAft>
                <a:spcPts val="0"/>
              </a:spcAft>
              <a:buClr>
                <a:srgbClr val="0F596E"/>
              </a:buClr>
              <a:buSzPts val="2800"/>
              <a:buFont typeface="Arial"/>
              <a:buChar char="•"/>
            </a:pPr>
            <a:r>
              <a:rPr lang="en-US"/>
              <a:t>‘Git’ is the name, not an acronym</a:t>
            </a:r>
            <a:endParaRPr/>
          </a:p>
          <a:p>
            <a:pPr indent="-279400" lvl="0" marL="457200" rtl="0" algn="l">
              <a:lnSpc>
                <a:spcPct val="90000"/>
              </a:lnSpc>
              <a:spcBef>
                <a:spcPts val="1000"/>
              </a:spcBef>
              <a:spcAft>
                <a:spcPts val="0"/>
              </a:spcAft>
              <a:buClr>
                <a:srgbClr val="0F596E"/>
              </a:buClr>
              <a:buSzPts val="2800"/>
              <a:buFont typeface="Arial"/>
              <a:buNone/>
            </a:pPr>
            <a:r>
              <a:t/>
            </a:r>
            <a:endParaRPr/>
          </a:p>
        </p:txBody>
      </p:sp>
      <p:sp>
        <p:nvSpPr>
          <p:cNvPr id="87" name="Google Shape;87;p3"/>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Some background information…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0"/>
          <p:cNvSpPr txBox="1"/>
          <p:nvPr>
            <p:ph type="title"/>
          </p:nvPr>
        </p:nvSpPr>
        <p:spPr>
          <a:xfrm>
            <a:off x="557530" y="1035843"/>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Rebasing?</a:t>
            </a:r>
            <a:endParaRPr/>
          </a:p>
        </p:txBody>
      </p:sp>
      <p:sp>
        <p:nvSpPr>
          <p:cNvPr id="299" name="Google Shape;299;p30"/>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Advanced stuff – rebasing</a:t>
            </a:r>
            <a:endParaRPr/>
          </a:p>
          <a:p>
            <a:pPr indent="0" lvl="0" marL="0" rtl="0" algn="l">
              <a:lnSpc>
                <a:spcPct val="90000"/>
              </a:lnSpc>
              <a:spcBef>
                <a:spcPts val="1000"/>
              </a:spcBef>
              <a:spcAft>
                <a:spcPts val="0"/>
              </a:spcAft>
              <a:buClr>
                <a:schemeClr val="lt1"/>
              </a:buClr>
              <a:buSzPts val="2400"/>
              <a:buNone/>
            </a:pPr>
            <a:r>
              <a:t/>
            </a:r>
            <a:endParaRPr/>
          </a:p>
        </p:txBody>
      </p:sp>
      <p:pic>
        <p:nvPicPr>
          <p:cNvPr id="300" name="Google Shape;300;p30"/>
          <p:cNvPicPr preferRelativeResize="0"/>
          <p:nvPr/>
        </p:nvPicPr>
        <p:blipFill rotWithShape="1">
          <a:blip r:embed="rId3">
            <a:alphaModFix/>
          </a:blip>
          <a:srcRect b="0" l="0" r="0" t="0"/>
          <a:stretch/>
        </p:blipFill>
        <p:spPr>
          <a:xfrm>
            <a:off x="1497477" y="1630680"/>
            <a:ext cx="5870834" cy="342465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1"/>
          <p:cNvSpPr txBox="1"/>
          <p:nvPr>
            <p:ph type="title"/>
          </p:nvPr>
        </p:nvSpPr>
        <p:spPr>
          <a:xfrm>
            <a:off x="557530" y="1035843"/>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Pros</a:t>
            </a:r>
            <a:endParaRPr/>
          </a:p>
        </p:txBody>
      </p:sp>
      <p:sp>
        <p:nvSpPr>
          <p:cNvPr id="307" name="Google Shape;307;p31"/>
          <p:cNvSpPr txBox="1"/>
          <p:nvPr>
            <p:ph idx="1" type="body"/>
          </p:nvPr>
        </p:nvSpPr>
        <p:spPr>
          <a:xfrm>
            <a:off x="557530" y="1630681"/>
            <a:ext cx="7750728" cy="285119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F596E"/>
              </a:buClr>
              <a:buSzPts val="2800"/>
              <a:buFont typeface="Arial"/>
              <a:buChar char="•"/>
            </a:pPr>
            <a:r>
              <a:rPr lang="en-US"/>
              <a:t>Better linear history (avoid merge graph hell)</a:t>
            </a:r>
            <a:endParaRPr/>
          </a:p>
          <a:p>
            <a:pPr indent="-457200" lvl="0" marL="457200" rtl="0" algn="l">
              <a:lnSpc>
                <a:spcPct val="90000"/>
              </a:lnSpc>
              <a:spcBef>
                <a:spcPts val="1000"/>
              </a:spcBef>
              <a:spcAft>
                <a:spcPts val="0"/>
              </a:spcAft>
              <a:buClr>
                <a:srgbClr val="0F596E"/>
              </a:buClr>
              <a:buSzPts val="2800"/>
              <a:buFont typeface="Arial"/>
              <a:buChar char="•"/>
            </a:pPr>
            <a:r>
              <a:rPr lang="en-US"/>
              <a:t>Removes merge commits in reviews.</a:t>
            </a:r>
            <a:endParaRPr/>
          </a:p>
          <a:p>
            <a:pPr indent="-279400" lvl="0" marL="457200" rtl="0" algn="l">
              <a:lnSpc>
                <a:spcPct val="90000"/>
              </a:lnSpc>
              <a:spcBef>
                <a:spcPts val="1000"/>
              </a:spcBef>
              <a:spcAft>
                <a:spcPts val="0"/>
              </a:spcAft>
              <a:buClr>
                <a:srgbClr val="0F596E"/>
              </a:buClr>
              <a:buSzPts val="2800"/>
              <a:buFont typeface="Arial"/>
              <a:buNone/>
            </a:pPr>
            <a:r>
              <a:t/>
            </a:r>
            <a:endParaRPr/>
          </a:p>
        </p:txBody>
      </p:sp>
      <p:sp>
        <p:nvSpPr>
          <p:cNvPr id="308" name="Google Shape;308;p31"/>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Advanced stuff – rebasing</a:t>
            </a:r>
            <a:endParaRPr/>
          </a:p>
          <a:p>
            <a:pPr indent="0" lvl="0" marL="0" rtl="0" algn="l">
              <a:lnSpc>
                <a:spcPct val="90000"/>
              </a:lnSpc>
              <a:spcBef>
                <a:spcPts val="1000"/>
              </a:spcBef>
              <a:spcAft>
                <a:spcPts val="0"/>
              </a:spcAft>
              <a:buClr>
                <a:schemeClr val="lt1"/>
              </a:buClr>
              <a:buSzPts val="2400"/>
              <a:buNone/>
            </a:pPr>
            <a:r>
              <a:t/>
            </a:r>
            <a:endParaRPr/>
          </a:p>
        </p:txBody>
      </p:sp>
      <p:pic>
        <p:nvPicPr>
          <p:cNvPr id="309" name="Google Shape;309;p31"/>
          <p:cNvPicPr preferRelativeResize="0"/>
          <p:nvPr/>
        </p:nvPicPr>
        <p:blipFill rotWithShape="1">
          <a:blip r:embed="rId3">
            <a:alphaModFix/>
          </a:blip>
          <a:srcRect b="0" l="0" r="0" t="0"/>
          <a:stretch/>
        </p:blipFill>
        <p:spPr>
          <a:xfrm>
            <a:off x="1756369" y="2581712"/>
            <a:ext cx="4921268" cy="2416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32"/>
          <p:cNvPicPr preferRelativeResize="0"/>
          <p:nvPr/>
        </p:nvPicPr>
        <p:blipFill rotWithShape="1">
          <a:blip r:embed="rId3">
            <a:alphaModFix/>
          </a:blip>
          <a:srcRect b="0" l="0" r="0" t="0"/>
          <a:stretch/>
        </p:blipFill>
        <p:spPr>
          <a:xfrm>
            <a:off x="3867562" y="1145584"/>
            <a:ext cx="5075102" cy="3821383"/>
          </a:xfrm>
          <a:prstGeom prst="rect">
            <a:avLst/>
          </a:prstGeom>
          <a:noFill/>
          <a:ln>
            <a:noFill/>
          </a:ln>
        </p:spPr>
      </p:pic>
      <p:sp>
        <p:nvSpPr>
          <p:cNvPr id="316" name="Google Shape;316;p32"/>
          <p:cNvSpPr txBox="1"/>
          <p:nvPr>
            <p:ph type="title"/>
          </p:nvPr>
        </p:nvSpPr>
        <p:spPr>
          <a:xfrm>
            <a:off x="557530" y="1035843"/>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Cons</a:t>
            </a:r>
            <a:endParaRPr/>
          </a:p>
        </p:txBody>
      </p:sp>
      <p:sp>
        <p:nvSpPr>
          <p:cNvPr id="317" name="Google Shape;317;p32"/>
          <p:cNvSpPr txBox="1"/>
          <p:nvPr>
            <p:ph idx="1" type="body"/>
          </p:nvPr>
        </p:nvSpPr>
        <p:spPr>
          <a:xfrm>
            <a:off x="557530" y="1630681"/>
            <a:ext cx="7750728" cy="285119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F596E"/>
              </a:buClr>
              <a:buSzPts val="2800"/>
              <a:buFont typeface="Arial"/>
              <a:buChar char="•"/>
            </a:pPr>
            <a:r>
              <a:rPr lang="en-US"/>
              <a:t>More complex</a:t>
            </a:r>
            <a:endParaRPr/>
          </a:p>
          <a:p>
            <a:pPr indent="-457200" lvl="0" marL="457200" rtl="0" algn="l">
              <a:lnSpc>
                <a:spcPct val="90000"/>
              </a:lnSpc>
              <a:spcBef>
                <a:spcPts val="1000"/>
              </a:spcBef>
              <a:spcAft>
                <a:spcPts val="0"/>
              </a:spcAft>
              <a:buClr>
                <a:srgbClr val="0F596E"/>
              </a:buClr>
              <a:buSzPts val="2800"/>
              <a:buFont typeface="Arial"/>
              <a:buChar char="•"/>
            </a:pPr>
            <a:r>
              <a:rPr lang="en-US"/>
              <a:t>Doesn’t scale</a:t>
            </a:r>
            <a:endParaRPr/>
          </a:p>
          <a:p>
            <a:pPr indent="-457200" lvl="0" marL="457200" rtl="0" algn="l">
              <a:lnSpc>
                <a:spcPct val="90000"/>
              </a:lnSpc>
              <a:spcBef>
                <a:spcPts val="1000"/>
              </a:spcBef>
              <a:spcAft>
                <a:spcPts val="0"/>
              </a:spcAft>
              <a:buClr>
                <a:srgbClr val="0F596E"/>
              </a:buClr>
              <a:buSzPts val="2800"/>
              <a:buFont typeface="Arial"/>
              <a:buChar char="•"/>
            </a:pPr>
            <a:r>
              <a:rPr lang="en-US"/>
              <a:t>Which commits </a:t>
            </a:r>
            <a:br>
              <a:rPr lang="en-US"/>
            </a:br>
            <a:r>
              <a:rPr lang="en-US"/>
              <a:t>were part of  </a:t>
            </a:r>
            <a:br>
              <a:rPr lang="en-US"/>
            </a:br>
            <a:r>
              <a:rPr lang="en-US"/>
              <a:t>feature x again? </a:t>
            </a:r>
            <a:endParaRPr/>
          </a:p>
          <a:p>
            <a:pPr indent="0" lvl="0" marL="0" rtl="0" algn="l">
              <a:lnSpc>
                <a:spcPct val="90000"/>
              </a:lnSpc>
              <a:spcBef>
                <a:spcPts val="1000"/>
              </a:spcBef>
              <a:spcAft>
                <a:spcPts val="0"/>
              </a:spcAft>
              <a:buClr>
                <a:srgbClr val="0F596E"/>
              </a:buClr>
              <a:buSzPts val="2800"/>
              <a:buNone/>
            </a:pPr>
            <a:r>
              <a:t/>
            </a:r>
            <a:endParaRPr/>
          </a:p>
          <a:p>
            <a:pPr indent="-279400" lvl="0" marL="457200" rtl="0" algn="l">
              <a:lnSpc>
                <a:spcPct val="90000"/>
              </a:lnSpc>
              <a:spcBef>
                <a:spcPts val="1000"/>
              </a:spcBef>
              <a:spcAft>
                <a:spcPts val="0"/>
              </a:spcAft>
              <a:buClr>
                <a:srgbClr val="0F596E"/>
              </a:buClr>
              <a:buSzPts val="2800"/>
              <a:buFont typeface="Arial"/>
              <a:buNone/>
            </a:pPr>
            <a:r>
              <a:t/>
            </a:r>
            <a:endParaRPr/>
          </a:p>
        </p:txBody>
      </p:sp>
      <p:sp>
        <p:nvSpPr>
          <p:cNvPr id="318" name="Google Shape;318;p32"/>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Advanced stuff – rebasing</a:t>
            </a:r>
            <a:endParaRPr/>
          </a:p>
          <a:p>
            <a:pPr indent="0" lvl="0" marL="0" rtl="0" algn="l">
              <a:lnSpc>
                <a:spcPct val="90000"/>
              </a:lnSpc>
              <a:spcBef>
                <a:spcPts val="1000"/>
              </a:spcBef>
              <a:spcAft>
                <a:spcPts val="0"/>
              </a:spcAft>
              <a:buClr>
                <a:schemeClr val="lt1"/>
              </a:buClr>
              <a:buSzPts val="24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3"/>
          <p:cNvSpPr txBox="1"/>
          <p:nvPr>
            <p:ph type="title"/>
          </p:nvPr>
        </p:nvSpPr>
        <p:spPr>
          <a:xfrm>
            <a:off x="557530" y="1035843"/>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Rebase on steroids</a:t>
            </a:r>
            <a:endParaRPr/>
          </a:p>
        </p:txBody>
      </p:sp>
      <p:sp>
        <p:nvSpPr>
          <p:cNvPr id="325" name="Google Shape;325;p33"/>
          <p:cNvSpPr txBox="1"/>
          <p:nvPr>
            <p:ph idx="1" type="body"/>
          </p:nvPr>
        </p:nvSpPr>
        <p:spPr>
          <a:xfrm>
            <a:off x="557530" y="1630681"/>
            <a:ext cx="7750728" cy="285119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F596E"/>
              </a:buClr>
              <a:buSzPts val="2800"/>
              <a:buFont typeface="Arial"/>
              <a:buChar char="•"/>
            </a:pPr>
            <a:r>
              <a:rPr lang="en-US"/>
              <a:t>git rebase -i (interactive rebase)</a:t>
            </a:r>
            <a:endParaRPr/>
          </a:p>
          <a:p>
            <a:pPr indent="-457200" lvl="0" marL="457200" rtl="0" algn="l">
              <a:lnSpc>
                <a:spcPct val="90000"/>
              </a:lnSpc>
              <a:spcBef>
                <a:spcPts val="1000"/>
              </a:spcBef>
              <a:spcAft>
                <a:spcPts val="0"/>
              </a:spcAft>
              <a:buClr>
                <a:srgbClr val="0F596E"/>
              </a:buClr>
              <a:buSzPts val="2800"/>
              <a:buFont typeface="Arial"/>
              <a:buChar char="•"/>
            </a:pPr>
            <a:r>
              <a:rPr lang="en-US"/>
              <a:t>Decide what to do with each commit during the rebase.</a:t>
            </a:r>
            <a:endParaRPr/>
          </a:p>
          <a:p>
            <a:pPr indent="-457200" lvl="0" marL="457200" rtl="0" algn="l">
              <a:lnSpc>
                <a:spcPct val="90000"/>
              </a:lnSpc>
              <a:spcBef>
                <a:spcPts val="1000"/>
              </a:spcBef>
              <a:spcAft>
                <a:spcPts val="0"/>
              </a:spcAft>
              <a:buClr>
                <a:srgbClr val="0F596E"/>
              </a:buClr>
              <a:buSzPts val="2800"/>
              <a:buFont typeface="Arial"/>
              <a:buChar char="•"/>
            </a:pPr>
            <a:r>
              <a:rPr lang="en-US"/>
              <a:t>Squash commits together, alter the commit message, add an additional file to a commit, re-order commits, etc., etc.</a:t>
            </a:r>
            <a:endParaRPr/>
          </a:p>
          <a:p>
            <a:pPr indent="-457200" lvl="0" marL="457200" rtl="0" algn="l">
              <a:lnSpc>
                <a:spcPct val="90000"/>
              </a:lnSpc>
              <a:spcBef>
                <a:spcPts val="1000"/>
              </a:spcBef>
              <a:spcAft>
                <a:spcPts val="0"/>
              </a:spcAft>
              <a:buClr>
                <a:srgbClr val="0F596E"/>
              </a:buClr>
              <a:buSzPts val="2800"/>
              <a:buFont typeface="Arial"/>
              <a:buChar char="•"/>
            </a:pPr>
            <a:r>
              <a:rPr lang="en-US"/>
              <a:t>Rewriting history</a:t>
            </a:r>
            <a:endParaRPr/>
          </a:p>
          <a:p>
            <a:pPr indent="-279400" lvl="0" marL="457200" rtl="0" algn="l">
              <a:lnSpc>
                <a:spcPct val="90000"/>
              </a:lnSpc>
              <a:spcBef>
                <a:spcPts val="1000"/>
              </a:spcBef>
              <a:spcAft>
                <a:spcPts val="0"/>
              </a:spcAft>
              <a:buClr>
                <a:srgbClr val="0F596E"/>
              </a:buClr>
              <a:buSzPts val="2800"/>
              <a:buFont typeface="Arial"/>
              <a:buNone/>
            </a:pPr>
            <a:r>
              <a:t/>
            </a:r>
            <a:endParaRPr/>
          </a:p>
        </p:txBody>
      </p:sp>
      <p:sp>
        <p:nvSpPr>
          <p:cNvPr id="326" name="Google Shape;326;p33"/>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Advanced stuff – rebasing (interactive)</a:t>
            </a:r>
            <a:endParaRPr/>
          </a:p>
          <a:p>
            <a:pPr indent="0" lvl="0" marL="0" rtl="0" algn="l">
              <a:lnSpc>
                <a:spcPct val="90000"/>
              </a:lnSpc>
              <a:spcBef>
                <a:spcPts val="1000"/>
              </a:spcBef>
              <a:spcAft>
                <a:spcPts val="0"/>
              </a:spcAft>
              <a:buClr>
                <a:schemeClr val="lt1"/>
              </a:buClr>
              <a:buSzPts val="2400"/>
              <a:buNone/>
            </a:pPr>
            <a:r>
              <a:t/>
            </a:r>
            <a:endParaRPr/>
          </a:p>
        </p:txBody>
      </p:sp>
      <p:pic>
        <p:nvPicPr>
          <p:cNvPr id="327" name="Google Shape;327;p33"/>
          <p:cNvPicPr preferRelativeResize="0"/>
          <p:nvPr/>
        </p:nvPicPr>
        <p:blipFill rotWithShape="1">
          <a:blip r:embed="rId3">
            <a:alphaModFix/>
          </a:blip>
          <a:srcRect b="0" l="0" r="0" t="0"/>
          <a:stretch/>
        </p:blipFill>
        <p:spPr>
          <a:xfrm>
            <a:off x="2412604" y="1206001"/>
            <a:ext cx="3597808" cy="3700550"/>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7"/>
                                        </p:tgtEl>
                                        <p:attrNameLst>
                                          <p:attrName>style.visibility</p:attrName>
                                        </p:attrNameLst>
                                      </p:cBhvr>
                                      <p:to>
                                        <p:strVal val="visible"/>
                                      </p:to>
                                    </p:set>
                                    <p:anim calcmode="lin" valueType="num">
                                      <p:cBhvr additive="base">
                                        <p:cTn dur="500"/>
                                        <p:tgtEl>
                                          <p:spTgt spid="32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4"/>
          <p:cNvSpPr txBox="1"/>
          <p:nvPr>
            <p:ph type="title"/>
          </p:nvPr>
        </p:nvSpPr>
        <p:spPr>
          <a:xfrm>
            <a:off x="557530" y="1035843"/>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Golden rule</a:t>
            </a:r>
            <a:endParaRPr/>
          </a:p>
        </p:txBody>
      </p:sp>
      <p:sp>
        <p:nvSpPr>
          <p:cNvPr id="334" name="Google Shape;334;p34"/>
          <p:cNvSpPr txBox="1"/>
          <p:nvPr>
            <p:ph idx="1" type="body"/>
          </p:nvPr>
        </p:nvSpPr>
        <p:spPr>
          <a:xfrm>
            <a:off x="557530" y="1630681"/>
            <a:ext cx="7750728" cy="285119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F596E"/>
              </a:buClr>
              <a:buSzPts val="2800"/>
              <a:buFont typeface="Arial"/>
              <a:buChar char="•"/>
            </a:pPr>
            <a:r>
              <a:rPr lang="en-US"/>
              <a:t>NEVER, EVER rewrite history on a public branch </a:t>
            </a:r>
            <a:r>
              <a:rPr lang="en-US" sz="800"/>
              <a:t>(unless you really, really mean it)</a:t>
            </a:r>
            <a:endParaRPr/>
          </a:p>
          <a:p>
            <a:pPr indent="-457200" lvl="0" marL="457200" rtl="0" algn="l">
              <a:lnSpc>
                <a:spcPct val="90000"/>
              </a:lnSpc>
              <a:spcBef>
                <a:spcPts val="1000"/>
              </a:spcBef>
              <a:spcAft>
                <a:spcPts val="0"/>
              </a:spcAft>
              <a:buClr>
                <a:srgbClr val="0F596E"/>
              </a:buClr>
              <a:buSzPts val="2800"/>
              <a:buFont typeface="Arial"/>
              <a:buChar char="•"/>
            </a:pPr>
            <a:r>
              <a:rPr lang="en-US"/>
              <a:t>Hosting tooling can prevent you from doing such a thing (check your tooling)</a:t>
            </a:r>
            <a:endParaRPr/>
          </a:p>
          <a:p>
            <a:pPr indent="-457200" lvl="0" marL="457200" rtl="0" algn="l">
              <a:lnSpc>
                <a:spcPct val="90000"/>
              </a:lnSpc>
              <a:spcBef>
                <a:spcPts val="1000"/>
              </a:spcBef>
              <a:spcAft>
                <a:spcPts val="0"/>
              </a:spcAft>
              <a:buClr>
                <a:srgbClr val="0F596E"/>
              </a:buClr>
              <a:buSzPts val="2800"/>
              <a:buFont typeface="Arial"/>
              <a:buChar char="•"/>
            </a:pPr>
            <a:r>
              <a:rPr lang="en-US"/>
              <a:t>Use git revert to fix mistakes on a public branch</a:t>
            </a:r>
            <a:endParaRPr/>
          </a:p>
          <a:p>
            <a:pPr indent="-457200" lvl="0" marL="457200" rtl="0" algn="l">
              <a:lnSpc>
                <a:spcPct val="90000"/>
              </a:lnSpc>
              <a:spcBef>
                <a:spcPts val="1000"/>
              </a:spcBef>
              <a:spcAft>
                <a:spcPts val="0"/>
              </a:spcAft>
              <a:buClr>
                <a:srgbClr val="0F596E"/>
              </a:buClr>
              <a:buSzPts val="2800"/>
              <a:buFont typeface="Arial"/>
              <a:buChar char="•"/>
            </a:pPr>
            <a:r>
              <a:rPr lang="en-US"/>
              <a:t>Rewriting history is great for cleaning up local branches  </a:t>
            </a:r>
            <a:endParaRPr/>
          </a:p>
          <a:p>
            <a:pPr indent="-279400" lvl="0" marL="457200" rtl="0" algn="l">
              <a:lnSpc>
                <a:spcPct val="90000"/>
              </a:lnSpc>
              <a:spcBef>
                <a:spcPts val="1000"/>
              </a:spcBef>
              <a:spcAft>
                <a:spcPts val="0"/>
              </a:spcAft>
              <a:buClr>
                <a:srgbClr val="0F596E"/>
              </a:buClr>
              <a:buSzPts val="2800"/>
              <a:buFont typeface="Arial"/>
              <a:buNone/>
            </a:pPr>
            <a:r>
              <a:t/>
            </a:r>
            <a:endParaRPr/>
          </a:p>
        </p:txBody>
      </p:sp>
      <p:sp>
        <p:nvSpPr>
          <p:cNvPr id="335" name="Google Shape;335;p34"/>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Advanced stuff – rebasing (interactive)</a:t>
            </a:r>
            <a:endParaRPr/>
          </a:p>
          <a:p>
            <a:pPr indent="0" lvl="0" marL="0" rtl="0" algn="l">
              <a:lnSpc>
                <a:spcPct val="90000"/>
              </a:lnSpc>
              <a:spcBef>
                <a:spcPts val="1000"/>
              </a:spcBef>
              <a:spcAft>
                <a:spcPts val="0"/>
              </a:spcAft>
              <a:buClr>
                <a:schemeClr val="lt1"/>
              </a:buClr>
              <a:buSzPts val="24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5"/>
          <p:cNvSpPr txBox="1"/>
          <p:nvPr>
            <p:ph type="title"/>
          </p:nvPr>
        </p:nvSpPr>
        <p:spPr>
          <a:xfrm>
            <a:off x="557212" y="652385"/>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Combining multiple repositories</a:t>
            </a:r>
            <a:endParaRPr/>
          </a:p>
        </p:txBody>
      </p:sp>
      <p:sp>
        <p:nvSpPr>
          <p:cNvPr id="342" name="Google Shape;342;p35"/>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Advanced stuff – working with multiple repositories</a:t>
            </a:r>
            <a:endParaRPr/>
          </a:p>
          <a:p>
            <a:pPr indent="0" lvl="0" marL="0" rtl="0" algn="l">
              <a:lnSpc>
                <a:spcPct val="90000"/>
              </a:lnSpc>
              <a:spcBef>
                <a:spcPts val="1000"/>
              </a:spcBef>
              <a:spcAft>
                <a:spcPts val="0"/>
              </a:spcAft>
              <a:buClr>
                <a:schemeClr val="lt1"/>
              </a:buClr>
              <a:buSzPts val="2400"/>
              <a:buNone/>
            </a:pPr>
            <a:r>
              <a:t/>
            </a:r>
            <a:endParaRPr/>
          </a:p>
        </p:txBody>
      </p:sp>
      <p:sp>
        <p:nvSpPr>
          <p:cNvPr id="343" name="Google Shape;343;p35"/>
          <p:cNvSpPr txBox="1"/>
          <p:nvPr>
            <p:ph idx="1" type="body"/>
          </p:nvPr>
        </p:nvSpPr>
        <p:spPr>
          <a:xfrm>
            <a:off x="557212" y="1380218"/>
            <a:ext cx="7750728" cy="3707976"/>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F596E"/>
              </a:buClr>
              <a:buSzPts val="2800"/>
              <a:buFont typeface="Arial"/>
              <a:buChar char="•"/>
            </a:pPr>
            <a:r>
              <a:rPr lang="en-US"/>
              <a:t>Design rule for Git: one project is one repository (your definition of what a project is may vary)</a:t>
            </a:r>
            <a:endParaRPr/>
          </a:p>
          <a:p>
            <a:pPr indent="-457200" lvl="0" marL="457200" rtl="0" algn="l">
              <a:lnSpc>
                <a:spcPct val="90000"/>
              </a:lnSpc>
              <a:spcBef>
                <a:spcPts val="1000"/>
              </a:spcBef>
              <a:spcAft>
                <a:spcPts val="0"/>
              </a:spcAft>
              <a:buClr>
                <a:srgbClr val="0F596E"/>
              </a:buClr>
              <a:buSzPts val="2800"/>
              <a:buFont typeface="Arial"/>
              <a:buChar char="•"/>
            </a:pPr>
            <a:r>
              <a:rPr lang="en-US"/>
              <a:t>What if you want to add another repository as a dependency to your own repository?</a:t>
            </a:r>
            <a:endParaRPr/>
          </a:p>
          <a:p>
            <a:pPr indent="-457200" lvl="0" marL="457200" rtl="0" algn="l">
              <a:lnSpc>
                <a:spcPct val="90000"/>
              </a:lnSpc>
              <a:spcBef>
                <a:spcPts val="1000"/>
              </a:spcBef>
              <a:spcAft>
                <a:spcPts val="0"/>
              </a:spcAft>
              <a:buClr>
                <a:srgbClr val="0F596E"/>
              </a:buClr>
              <a:buSzPts val="2800"/>
              <a:buFont typeface="Arial"/>
              <a:buChar char="•"/>
            </a:pPr>
            <a:r>
              <a:rPr lang="en-US"/>
              <a:t>Also an architecture question: could also be solved by dependency management (Nuget)</a:t>
            </a:r>
            <a:endParaRPr/>
          </a:p>
          <a:p>
            <a:pPr indent="-279400" lvl="0" marL="457200" rtl="0" algn="l">
              <a:lnSpc>
                <a:spcPct val="90000"/>
              </a:lnSpc>
              <a:spcBef>
                <a:spcPts val="1000"/>
              </a:spcBef>
              <a:spcAft>
                <a:spcPts val="0"/>
              </a:spcAft>
              <a:buClr>
                <a:srgbClr val="0F596E"/>
              </a:buClr>
              <a:buSzPts val="2800"/>
              <a:buFont typeface="Arial"/>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6"/>
          <p:cNvSpPr txBox="1"/>
          <p:nvPr>
            <p:ph type="title"/>
          </p:nvPr>
        </p:nvSpPr>
        <p:spPr>
          <a:xfrm>
            <a:off x="557212" y="652385"/>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Multiple repos – </a:t>
            </a:r>
            <a:r>
              <a:rPr lang="en-US" u="sng">
                <a:solidFill>
                  <a:schemeClr val="hlink"/>
                </a:solidFill>
                <a:hlinkClick r:id="rId3"/>
              </a:rPr>
              <a:t>submodules</a:t>
            </a:r>
            <a:endParaRPr/>
          </a:p>
        </p:txBody>
      </p:sp>
      <p:sp>
        <p:nvSpPr>
          <p:cNvPr id="350" name="Google Shape;350;p36"/>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Advanced stuff – working with multiple repositories</a:t>
            </a:r>
            <a:endParaRPr/>
          </a:p>
          <a:p>
            <a:pPr indent="0" lvl="0" marL="0" rtl="0" algn="l">
              <a:lnSpc>
                <a:spcPct val="90000"/>
              </a:lnSpc>
              <a:spcBef>
                <a:spcPts val="1000"/>
              </a:spcBef>
              <a:spcAft>
                <a:spcPts val="0"/>
              </a:spcAft>
              <a:buClr>
                <a:schemeClr val="lt1"/>
              </a:buClr>
              <a:buSzPts val="2400"/>
              <a:buNone/>
            </a:pPr>
            <a:r>
              <a:t/>
            </a:r>
            <a:endParaRPr/>
          </a:p>
        </p:txBody>
      </p:sp>
      <p:pic>
        <p:nvPicPr>
          <p:cNvPr id="351" name="Google Shape;351;p36"/>
          <p:cNvPicPr preferRelativeResize="0"/>
          <p:nvPr/>
        </p:nvPicPr>
        <p:blipFill rotWithShape="1">
          <a:blip r:embed="rId4">
            <a:alphaModFix/>
          </a:blip>
          <a:srcRect b="0" l="0" r="0" t="0"/>
          <a:stretch/>
        </p:blipFill>
        <p:spPr>
          <a:xfrm>
            <a:off x="1681316" y="1247222"/>
            <a:ext cx="4719484" cy="2454707"/>
          </a:xfrm>
          <a:prstGeom prst="rect">
            <a:avLst/>
          </a:prstGeom>
          <a:noFill/>
          <a:ln>
            <a:noFill/>
          </a:ln>
        </p:spPr>
      </p:pic>
      <p:sp>
        <p:nvSpPr>
          <p:cNvPr id="352" name="Google Shape;352;p36"/>
          <p:cNvSpPr txBox="1"/>
          <p:nvPr>
            <p:ph idx="1" type="body"/>
          </p:nvPr>
        </p:nvSpPr>
        <p:spPr>
          <a:xfrm>
            <a:off x="557212" y="3828190"/>
            <a:ext cx="7750728" cy="1260004"/>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F596E"/>
              </a:buClr>
              <a:buSzPts val="2800"/>
              <a:buFont typeface="Arial"/>
              <a:buChar char="•"/>
            </a:pPr>
            <a:r>
              <a:rPr lang="en-US"/>
              <a:t>Just a link to a commit in another repository</a:t>
            </a:r>
            <a:endParaRPr/>
          </a:p>
          <a:p>
            <a:pPr indent="-457200" lvl="0" marL="457200" rtl="0" algn="l">
              <a:lnSpc>
                <a:spcPct val="90000"/>
              </a:lnSpc>
              <a:spcBef>
                <a:spcPts val="1000"/>
              </a:spcBef>
              <a:spcAft>
                <a:spcPts val="0"/>
              </a:spcAft>
              <a:buClr>
                <a:srgbClr val="0F596E"/>
              </a:buClr>
              <a:buSzPts val="2800"/>
              <a:buFont typeface="Arial"/>
              <a:buChar char="•"/>
            </a:pPr>
            <a:r>
              <a:rPr lang="en-US"/>
              <a:t>Requires initialization after cloning</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7"/>
          <p:cNvSpPr txBox="1"/>
          <p:nvPr>
            <p:ph type="title"/>
          </p:nvPr>
        </p:nvSpPr>
        <p:spPr>
          <a:xfrm>
            <a:off x="557212" y="652385"/>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Multiple repos – </a:t>
            </a:r>
            <a:r>
              <a:rPr lang="en-US" u="sng">
                <a:solidFill>
                  <a:schemeClr val="hlink"/>
                </a:solidFill>
                <a:hlinkClick r:id="rId3"/>
              </a:rPr>
              <a:t>subtree</a:t>
            </a:r>
            <a:endParaRPr/>
          </a:p>
        </p:txBody>
      </p:sp>
      <p:sp>
        <p:nvSpPr>
          <p:cNvPr id="359" name="Google Shape;359;p37"/>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Advanced stuff – working with multiple repositories</a:t>
            </a:r>
            <a:endParaRPr/>
          </a:p>
          <a:p>
            <a:pPr indent="0" lvl="0" marL="0" rtl="0" algn="l">
              <a:lnSpc>
                <a:spcPct val="90000"/>
              </a:lnSpc>
              <a:spcBef>
                <a:spcPts val="1000"/>
              </a:spcBef>
              <a:spcAft>
                <a:spcPts val="0"/>
              </a:spcAft>
              <a:buClr>
                <a:schemeClr val="lt1"/>
              </a:buClr>
              <a:buSzPts val="2400"/>
              <a:buNone/>
            </a:pPr>
            <a:r>
              <a:t/>
            </a:r>
            <a:endParaRPr/>
          </a:p>
        </p:txBody>
      </p:sp>
      <p:sp>
        <p:nvSpPr>
          <p:cNvPr id="360" name="Google Shape;360;p37"/>
          <p:cNvSpPr txBox="1"/>
          <p:nvPr>
            <p:ph idx="1" type="body"/>
          </p:nvPr>
        </p:nvSpPr>
        <p:spPr>
          <a:xfrm>
            <a:off x="557212" y="1247221"/>
            <a:ext cx="7750728" cy="3590249"/>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F596E"/>
              </a:buClr>
              <a:buSzPts val="2800"/>
              <a:buFont typeface="Arial"/>
              <a:buChar char="•"/>
            </a:pPr>
            <a:r>
              <a:rPr lang="en-US"/>
              <a:t>Similar to submodules </a:t>
            </a:r>
            <a:endParaRPr/>
          </a:p>
          <a:p>
            <a:pPr indent="-457200" lvl="0" marL="457200" rtl="0" algn="l">
              <a:lnSpc>
                <a:spcPct val="90000"/>
              </a:lnSpc>
              <a:spcBef>
                <a:spcPts val="1000"/>
              </a:spcBef>
              <a:spcAft>
                <a:spcPts val="0"/>
              </a:spcAft>
              <a:buClr>
                <a:srgbClr val="0F596E"/>
              </a:buClr>
              <a:buSzPts val="2800"/>
              <a:buFont typeface="Arial"/>
              <a:buChar char="•"/>
            </a:pPr>
            <a:r>
              <a:rPr lang="en-US"/>
              <a:t>Retrieves (condensed) source code from another repository into your repository</a:t>
            </a:r>
            <a:endParaRPr/>
          </a:p>
          <a:p>
            <a:pPr indent="-457200" lvl="0" marL="457200" rtl="0" algn="l">
              <a:lnSpc>
                <a:spcPct val="90000"/>
              </a:lnSpc>
              <a:spcBef>
                <a:spcPts val="1000"/>
              </a:spcBef>
              <a:spcAft>
                <a:spcPts val="0"/>
              </a:spcAft>
              <a:buClr>
                <a:srgbClr val="0F596E"/>
              </a:buClr>
              <a:buSzPts val="2800"/>
              <a:buFont typeface="Arial"/>
              <a:buChar char="•"/>
            </a:pPr>
            <a:r>
              <a:rPr lang="en-US"/>
              <a:t>Still possible to push changes back to the submodule repository</a:t>
            </a:r>
            <a:endParaRPr/>
          </a:p>
          <a:p>
            <a:pPr indent="-457200" lvl="0" marL="457200" rtl="0" algn="l">
              <a:lnSpc>
                <a:spcPct val="90000"/>
              </a:lnSpc>
              <a:spcBef>
                <a:spcPts val="1000"/>
              </a:spcBef>
              <a:spcAft>
                <a:spcPts val="0"/>
              </a:spcAft>
              <a:buClr>
                <a:srgbClr val="0F596E"/>
              </a:buClr>
              <a:buSzPts val="2800"/>
              <a:buFont typeface="Arial"/>
              <a:buChar char="•"/>
            </a:pPr>
            <a:r>
              <a:rPr lang="en-US"/>
              <a:t>No initialization necessary after cloning</a:t>
            </a:r>
            <a:endParaRPr/>
          </a:p>
          <a:p>
            <a:pPr indent="-457200" lvl="0" marL="457200" rtl="0" algn="l">
              <a:lnSpc>
                <a:spcPct val="90000"/>
              </a:lnSpc>
              <a:spcBef>
                <a:spcPts val="1000"/>
              </a:spcBef>
              <a:spcAft>
                <a:spcPts val="0"/>
              </a:spcAft>
              <a:buClr>
                <a:srgbClr val="0F596E"/>
              </a:buClr>
              <a:buSzPts val="2800"/>
              <a:buFont typeface="Arial"/>
              <a:buChar char="•"/>
            </a:pPr>
            <a:r>
              <a:rPr lang="en-US"/>
              <a:t>Makes the repository larger</a:t>
            </a:r>
            <a:endParaRPr/>
          </a:p>
          <a:p>
            <a:pPr indent="0" lvl="0" marL="0" rtl="0" algn="l">
              <a:lnSpc>
                <a:spcPct val="90000"/>
              </a:lnSpc>
              <a:spcBef>
                <a:spcPts val="1000"/>
              </a:spcBef>
              <a:spcAft>
                <a:spcPts val="0"/>
              </a:spcAft>
              <a:buClr>
                <a:srgbClr val="0F596E"/>
              </a:buClr>
              <a:buSzPts val="280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8"/>
          <p:cNvSpPr txBox="1"/>
          <p:nvPr>
            <p:ph type="title"/>
          </p:nvPr>
        </p:nvSpPr>
        <p:spPr>
          <a:xfrm>
            <a:off x="557530" y="1035843"/>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Let Git find that bug for you</a:t>
            </a:r>
            <a:endParaRPr/>
          </a:p>
        </p:txBody>
      </p:sp>
      <p:sp>
        <p:nvSpPr>
          <p:cNvPr id="367" name="Google Shape;367;p38"/>
          <p:cNvSpPr txBox="1"/>
          <p:nvPr>
            <p:ph idx="1" type="body"/>
          </p:nvPr>
        </p:nvSpPr>
        <p:spPr>
          <a:xfrm>
            <a:off x="557530" y="1630681"/>
            <a:ext cx="7750728" cy="285119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F596E"/>
              </a:buClr>
              <a:buSzPts val="2800"/>
              <a:buFont typeface="Arial"/>
              <a:buChar char="•"/>
            </a:pPr>
            <a:r>
              <a:rPr lang="en-US"/>
              <a:t>You discover a bug that has been in your code since a month. How are you going to find which commit introduced this bug?</a:t>
            </a:r>
            <a:endParaRPr/>
          </a:p>
          <a:p>
            <a:pPr indent="-457200" lvl="0" marL="457200" rtl="0" algn="l">
              <a:lnSpc>
                <a:spcPct val="90000"/>
              </a:lnSpc>
              <a:spcBef>
                <a:spcPts val="1000"/>
              </a:spcBef>
              <a:spcAft>
                <a:spcPts val="0"/>
              </a:spcAft>
              <a:buClr>
                <a:srgbClr val="0F596E"/>
              </a:buClr>
              <a:buSzPts val="2800"/>
              <a:buFont typeface="Arial"/>
              <a:buChar char="•"/>
            </a:pPr>
            <a:r>
              <a:rPr lang="en-US"/>
              <a:t>Let Git do a binary search for you</a:t>
            </a:r>
            <a:endParaRPr/>
          </a:p>
          <a:p>
            <a:pPr indent="-279400" lvl="0" marL="457200" rtl="0" algn="l">
              <a:lnSpc>
                <a:spcPct val="90000"/>
              </a:lnSpc>
              <a:spcBef>
                <a:spcPts val="1000"/>
              </a:spcBef>
              <a:spcAft>
                <a:spcPts val="0"/>
              </a:spcAft>
              <a:buClr>
                <a:srgbClr val="0F596E"/>
              </a:buClr>
              <a:buSzPts val="2800"/>
              <a:buFont typeface="Arial"/>
              <a:buNone/>
            </a:pPr>
            <a:r>
              <a:t/>
            </a:r>
            <a:endParaRPr/>
          </a:p>
        </p:txBody>
      </p:sp>
      <p:sp>
        <p:nvSpPr>
          <p:cNvPr id="368" name="Google Shape;368;p38"/>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Advanced stuff – git bisect</a:t>
            </a:r>
            <a:endParaRPr/>
          </a:p>
          <a:p>
            <a:pPr indent="0" lvl="0" marL="0" rtl="0" algn="l">
              <a:lnSpc>
                <a:spcPct val="90000"/>
              </a:lnSpc>
              <a:spcBef>
                <a:spcPts val="1000"/>
              </a:spcBef>
              <a:spcAft>
                <a:spcPts val="0"/>
              </a:spcAft>
              <a:buClr>
                <a:schemeClr val="lt1"/>
              </a:buClr>
              <a:buSzPts val="2400"/>
              <a:buNone/>
            </a:pPr>
            <a:r>
              <a:t/>
            </a:r>
            <a:endParaRPr/>
          </a:p>
        </p:txBody>
      </p:sp>
      <p:pic>
        <p:nvPicPr>
          <p:cNvPr descr="Afbeeldingsresultaat voor git bisect" id="369" name="Google Shape;369;p38"/>
          <p:cNvPicPr preferRelativeResize="0"/>
          <p:nvPr/>
        </p:nvPicPr>
        <p:blipFill rotWithShape="1">
          <a:blip r:embed="rId3">
            <a:alphaModFix/>
          </a:blip>
          <a:srcRect b="0" l="0" r="0" t="0"/>
          <a:stretch/>
        </p:blipFill>
        <p:spPr>
          <a:xfrm>
            <a:off x="2606545" y="3562349"/>
            <a:ext cx="3209925" cy="15811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9"/>
          <p:cNvSpPr txBox="1"/>
          <p:nvPr>
            <p:ph type="title"/>
          </p:nvPr>
        </p:nvSpPr>
        <p:spPr>
          <a:xfrm>
            <a:off x="557530" y="1035843"/>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How to use</a:t>
            </a:r>
            <a:endParaRPr/>
          </a:p>
        </p:txBody>
      </p:sp>
      <p:sp>
        <p:nvSpPr>
          <p:cNvPr id="376" name="Google Shape;376;p39"/>
          <p:cNvSpPr txBox="1"/>
          <p:nvPr>
            <p:ph idx="1" type="body"/>
          </p:nvPr>
        </p:nvSpPr>
        <p:spPr>
          <a:xfrm>
            <a:off x="557530" y="1630681"/>
            <a:ext cx="7750728" cy="285119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F596E"/>
              </a:buClr>
              <a:buSzPts val="2800"/>
              <a:buFont typeface="Arial"/>
              <a:buChar char="•"/>
            </a:pPr>
            <a:r>
              <a:rPr lang="en-US"/>
              <a:t>Tell Git when the bug was present and when it is not. (git bisect start &lt;bad&gt; &lt;good&gt;)</a:t>
            </a:r>
            <a:endParaRPr/>
          </a:p>
          <a:p>
            <a:pPr indent="-457200" lvl="0" marL="457200" rtl="0" algn="l">
              <a:lnSpc>
                <a:spcPct val="90000"/>
              </a:lnSpc>
              <a:spcBef>
                <a:spcPts val="1000"/>
              </a:spcBef>
              <a:spcAft>
                <a:spcPts val="0"/>
              </a:spcAft>
              <a:buClr>
                <a:srgbClr val="0F596E"/>
              </a:buClr>
              <a:buSzPts val="2800"/>
              <a:buFont typeface="Arial"/>
              <a:buChar char="•"/>
            </a:pPr>
            <a:r>
              <a:rPr lang="en-US"/>
              <a:t>After each search by Git, tell it if it is bad or good until the offending commit is found.</a:t>
            </a:r>
            <a:endParaRPr/>
          </a:p>
          <a:p>
            <a:pPr indent="-457200" lvl="0" marL="457200" rtl="0" algn="l">
              <a:lnSpc>
                <a:spcPct val="90000"/>
              </a:lnSpc>
              <a:spcBef>
                <a:spcPts val="1000"/>
              </a:spcBef>
              <a:spcAft>
                <a:spcPts val="0"/>
              </a:spcAft>
              <a:buClr>
                <a:srgbClr val="0F596E"/>
              </a:buClr>
              <a:buSzPts val="2800"/>
              <a:buFont typeface="Arial"/>
              <a:buChar char="•"/>
            </a:pPr>
            <a:r>
              <a:rPr lang="en-US"/>
              <a:t>Requires good commits (compiles and runs preferably) </a:t>
            </a:r>
            <a:endParaRPr/>
          </a:p>
          <a:p>
            <a:pPr indent="-279400" lvl="0" marL="457200" rtl="0" algn="l">
              <a:lnSpc>
                <a:spcPct val="90000"/>
              </a:lnSpc>
              <a:spcBef>
                <a:spcPts val="1000"/>
              </a:spcBef>
              <a:spcAft>
                <a:spcPts val="0"/>
              </a:spcAft>
              <a:buClr>
                <a:srgbClr val="0F596E"/>
              </a:buClr>
              <a:buSzPts val="2800"/>
              <a:buFont typeface="Arial"/>
              <a:buNone/>
            </a:pPr>
            <a:r>
              <a:t/>
            </a:r>
            <a:endParaRPr/>
          </a:p>
        </p:txBody>
      </p:sp>
      <p:sp>
        <p:nvSpPr>
          <p:cNvPr id="377" name="Google Shape;377;p39"/>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Advanced stuff – git bisect</a:t>
            </a:r>
            <a:endParaRPr/>
          </a:p>
          <a:p>
            <a:pPr indent="0" lvl="0" marL="0" rtl="0" algn="l">
              <a:lnSpc>
                <a:spcPct val="90000"/>
              </a:lnSpc>
              <a:spcBef>
                <a:spcPts val="1000"/>
              </a:spcBef>
              <a:spcAft>
                <a:spcPts val="0"/>
              </a:spcAft>
              <a:buClr>
                <a:schemeClr val="lt1"/>
              </a:buClr>
              <a:buSzPts val="24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4"/>
          <p:cNvSpPr txBox="1"/>
          <p:nvPr>
            <p:ph type="title"/>
          </p:nvPr>
        </p:nvSpPr>
        <p:spPr>
          <a:xfrm>
            <a:off x="557212" y="666728"/>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A traditional CVS</a:t>
            </a:r>
            <a:endParaRPr/>
          </a:p>
        </p:txBody>
      </p:sp>
      <p:sp>
        <p:nvSpPr>
          <p:cNvPr id="94" name="Google Shape;94;p4"/>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What IS a DVCS anyway?</a:t>
            </a:r>
            <a:endParaRPr/>
          </a:p>
        </p:txBody>
      </p:sp>
      <p:pic>
        <p:nvPicPr>
          <p:cNvPr descr="alt text" id="95" name="Google Shape;95;p4"/>
          <p:cNvPicPr preferRelativeResize="0"/>
          <p:nvPr/>
        </p:nvPicPr>
        <p:blipFill rotWithShape="1">
          <a:blip r:embed="rId3">
            <a:alphaModFix/>
          </a:blip>
          <a:srcRect b="0" l="0" r="0" t="0"/>
          <a:stretch/>
        </p:blipFill>
        <p:spPr>
          <a:xfrm>
            <a:off x="1458465" y="1261565"/>
            <a:ext cx="5505450" cy="33242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0"/>
          <p:cNvSpPr txBox="1"/>
          <p:nvPr>
            <p:ph type="title"/>
          </p:nvPr>
        </p:nvSpPr>
        <p:spPr>
          <a:xfrm>
            <a:off x="557530" y="1035843"/>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Git reflog – the ‘oh shit’ command</a:t>
            </a:r>
            <a:endParaRPr/>
          </a:p>
        </p:txBody>
      </p:sp>
      <p:sp>
        <p:nvSpPr>
          <p:cNvPr id="384" name="Google Shape;384;p40"/>
          <p:cNvSpPr txBox="1"/>
          <p:nvPr>
            <p:ph idx="1" type="body"/>
          </p:nvPr>
        </p:nvSpPr>
        <p:spPr>
          <a:xfrm>
            <a:off x="557530" y="1630681"/>
            <a:ext cx="7750728" cy="285119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F596E"/>
              </a:buClr>
              <a:buSzPts val="2800"/>
              <a:buFont typeface="Arial"/>
              <a:buChar char="•"/>
            </a:pPr>
            <a:r>
              <a:rPr lang="en-US"/>
              <a:t>Oh no, I accidentally deleted a branch. Now what?</a:t>
            </a:r>
            <a:endParaRPr/>
          </a:p>
          <a:p>
            <a:pPr indent="-457200" lvl="0" marL="457200" rtl="0" algn="l">
              <a:lnSpc>
                <a:spcPct val="90000"/>
              </a:lnSpc>
              <a:spcBef>
                <a:spcPts val="1000"/>
              </a:spcBef>
              <a:spcAft>
                <a:spcPts val="0"/>
              </a:spcAft>
              <a:buClr>
                <a:srgbClr val="0F596E"/>
              </a:buClr>
              <a:buSzPts val="2800"/>
              <a:buFont typeface="Arial"/>
              <a:buChar char="•"/>
            </a:pPr>
            <a:r>
              <a:rPr lang="en-US"/>
              <a:t>Git uses a garbage collector to keep track of all commits that have fallen out of the DAG.</a:t>
            </a:r>
            <a:endParaRPr/>
          </a:p>
          <a:p>
            <a:pPr indent="-457200" lvl="0" marL="457200" rtl="0" algn="l">
              <a:lnSpc>
                <a:spcPct val="90000"/>
              </a:lnSpc>
              <a:spcBef>
                <a:spcPts val="1000"/>
              </a:spcBef>
              <a:spcAft>
                <a:spcPts val="0"/>
              </a:spcAft>
              <a:buClr>
                <a:srgbClr val="0F596E"/>
              </a:buClr>
              <a:buSzPts val="2800"/>
              <a:buFont typeface="Arial"/>
              <a:buChar char="•"/>
            </a:pPr>
            <a:r>
              <a:rPr lang="en-US"/>
              <a:t>Git reflog can access those commits.</a:t>
            </a:r>
            <a:endParaRPr/>
          </a:p>
          <a:p>
            <a:pPr indent="-457200" lvl="0" marL="457200" rtl="0" algn="l">
              <a:lnSpc>
                <a:spcPct val="90000"/>
              </a:lnSpc>
              <a:spcBef>
                <a:spcPts val="1000"/>
              </a:spcBef>
              <a:spcAft>
                <a:spcPts val="0"/>
              </a:spcAft>
              <a:buClr>
                <a:srgbClr val="0F596E"/>
              </a:buClr>
              <a:buSzPts val="2800"/>
              <a:buFont typeface="Arial"/>
              <a:buChar char="•"/>
            </a:pPr>
            <a:r>
              <a:rPr lang="en-US"/>
              <a:t>Git usually keeps those commits up to a period of 30 days.</a:t>
            </a:r>
            <a:endParaRPr/>
          </a:p>
        </p:txBody>
      </p:sp>
      <p:sp>
        <p:nvSpPr>
          <p:cNvPr id="385" name="Google Shape;385;p40"/>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Advanced stuff – git reflog</a:t>
            </a:r>
            <a:endParaRPr/>
          </a:p>
          <a:p>
            <a:pPr indent="0" lvl="0" marL="0" rtl="0" algn="l">
              <a:lnSpc>
                <a:spcPct val="90000"/>
              </a:lnSpc>
              <a:spcBef>
                <a:spcPts val="1000"/>
              </a:spcBef>
              <a:spcAft>
                <a:spcPts val="0"/>
              </a:spcAft>
              <a:buClr>
                <a:schemeClr val="lt1"/>
              </a:buClr>
              <a:buSzPts val="24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1"/>
          <p:cNvSpPr txBox="1"/>
          <p:nvPr>
            <p:ph type="title"/>
          </p:nvPr>
        </p:nvSpPr>
        <p:spPr>
          <a:xfrm>
            <a:off x="557530" y="1035843"/>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The nuclear bomb option</a:t>
            </a:r>
            <a:endParaRPr/>
          </a:p>
        </p:txBody>
      </p:sp>
      <p:sp>
        <p:nvSpPr>
          <p:cNvPr id="392" name="Google Shape;392;p41"/>
          <p:cNvSpPr txBox="1"/>
          <p:nvPr>
            <p:ph idx="1" type="body"/>
          </p:nvPr>
        </p:nvSpPr>
        <p:spPr>
          <a:xfrm>
            <a:off x="557530" y="1630681"/>
            <a:ext cx="7750728" cy="285119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F596E"/>
              </a:buClr>
              <a:buSzPts val="2800"/>
              <a:buFont typeface="Arial"/>
              <a:buChar char="•"/>
            </a:pPr>
            <a:r>
              <a:rPr lang="en-US"/>
              <a:t>Ever accidently committed an API-key to your repository on a public branch? Now what?</a:t>
            </a:r>
            <a:endParaRPr/>
          </a:p>
          <a:p>
            <a:pPr indent="-457200" lvl="0" marL="457200" rtl="0" algn="l">
              <a:lnSpc>
                <a:spcPct val="90000"/>
              </a:lnSpc>
              <a:spcBef>
                <a:spcPts val="1000"/>
              </a:spcBef>
              <a:spcAft>
                <a:spcPts val="0"/>
              </a:spcAft>
              <a:buClr>
                <a:srgbClr val="0F596E"/>
              </a:buClr>
              <a:buSzPts val="2800"/>
              <a:buFont typeface="Arial"/>
              <a:buChar char="•"/>
            </a:pPr>
            <a:r>
              <a:rPr lang="en-US" u="sng">
                <a:solidFill>
                  <a:schemeClr val="hlink"/>
                </a:solidFill>
                <a:hlinkClick r:id="rId3"/>
              </a:rPr>
              <a:t>git filter-branch</a:t>
            </a:r>
            <a:r>
              <a:rPr lang="en-US"/>
              <a:t> to the rescue!</a:t>
            </a:r>
            <a:endParaRPr/>
          </a:p>
          <a:p>
            <a:pPr indent="-457200" lvl="0" marL="457200" rtl="0" algn="l">
              <a:lnSpc>
                <a:spcPct val="90000"/>
              </a:lnSpc>
              <a:spcBef>
                <a:spcPts val="1000"/>
              </a:spcBef>
              <a:spcAft>
                <a:spcPts val="0"/>
              </a:spcAft>
              <a:buClr>
                <a:srgbClr val="0F596E"/>
              </a:buClr>
              <a:buSzPts val="2800"/>
              <a:buFont typeface="Arial"/>
              <a:buChar char="•"/>
            </a:pPr>
            <a:r>
              <a:rPr lang="en-US"/>
              <a:t>Even better option is use a custom tool like </a:t>
            </a:r>
            <a:r>
              <a:rPr lang="en-US" u="sng">
                <a:solidFill>
                  <a:schemeClr val="hlink"/>
                </a:solidFill>
                <a:hlinkClick r:id="rId4"/>
              </a:rPr>
              <a:t>BFG Repo cleaner</a:t>
            </a:r>
            <a:r>
              <a:rPr lang="en-US"/>
              <a:t> or </a:t>
            </a:r>
            <a:r>
              <a:rPr lang="en-US" u="sng">
                <a:solidFill>
                  <a:schemeClr val="hlink"/>
                </a:solidFill>
                <a:hlinkClick r:id="rId5"/>
              </a:rPr>
              <a:t>Git filter repo</a:t>
            </a:r>
            <a:endParaRPr/>
          </a:p>
        </p:txBody>
      </p:sp>
      <p:sp>
        <p:nvSpPr>
          <p:cNvPr id="393" name="Google Shape;393;p41"/>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Advanced stuff – git filter-branch</a:t>
            </a:r>
            <a:endParaRPr/>
          </a:p>
          <a:p>
            <a:pPr indent="0" lvl="0" marL="0" rtl="0" algn="l">
              <a:lnSpc>
                <a:spcPct val="90000"/>
              </a:lnSpc>
              <a:spcBef>
                <a:spcPts val="1000"/>
              </a:spcBef>
              <a:spcAft>
                <a:spcPts val="0"/>
              </a:spcAft>
              <a:buClr>
                <a:schemeClr val="lt1"/>
              </a:buClr>
              <a:buSzPts val="24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2"/>
          <p:cNvSpPr txBox="1"/>
          <p:nvPr>
            <p:ph type="title"/>
          </p:nvPr>
        </p:nvSpPr>
        <p:spPr>
          <a:xfrm>
            <a:off x="557530" y="1035843"/>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How to use</a:t>
            </a:r>
            <a:endParaRPr/>
          </a:p>
        </p:txBody>
      </p:sp>
      <p:sp>
        <p:nvSpPr>
          <p:cNvPr id="400" name="Google Shape;400;p42"/>
          <p:cNvSpPr txBox="1"/>
          <p:nvPr>
            <p:ph idx="1" type="body"/>
          </p:nvPr>
        </p:nvSpPr>
        <p:spPr>
          <a:xfrm>
            <a:off x="557530" y="1630681"/>
            <a:ext cx="7750728" cy="285119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F596E"/>
              </a:buClr>
              <a:buSzPts val="2800"/>
              <a:buFont typeface="Arial"/>
              <a:buChar char="•"/>
            </a:pPr>
            <a:r>
              <a:rPr lang="en-US"/>
              <a:t>git blame</a:t>
            </a:r>
            <a:endParaRPr/>
          </a:p>
          <a:p>
            <a:pPr indent="-457200" lvl="0" marL="457200" rtl="0" algn="l">
              <a:lnSpc>
                <a:spcPct val="90000"/>
              </a:lnSpc>
              <a:spcBef>
                <a:spcPts val="1000"/>
              </a:spcBef>
              <a:spcAft>
                <a:spcPts val="0"/>
              </a:spcAft>
              <a:buClr>
                <a:srgbClr val="0F596E"/>
              </a:buClr>
              <a:buSzPts val="2800"/>
              <a:buFont typeface="Arial"/>
              <a:buChar char="•"/>
            </a:pPr>
            <a:r>
              <a:rPr lang="en-US"/>
              <a:t>git format-patch / git am</a:t>
            </a:r>
            <a:endParaRPr/>
          </a:p>
          <a:p>
            <a:pPr indent="-457200" lvl="0" marL="457200" rtl="0" algn="l">
              <a:lnSpc>
                <a:spcPct val="90000"/>
              </a:lnSpc>
              <a:spcBef>
                <a:spcPts val="1000"/>
              </a:spcBef>
              <a:spcAft>
                <a:spcPts val="0"/>
              </a:spcAft>
              <a:buClr>
                <a:srgbClr val="0F596E"/>
              </a:buClr>
              <a:buSzPts val="2800"/>
              <a:buFont typeface="Arial"/>
              <a:buChar char="•"/>
            </a:pPr>
            <a:r>
              <a:rPr lang="en-US"/>
              <a:t>git cherry-pick</a:t>
            </a:r>
            <a:endParaRPr/>
          </a:p>
          <a:p>
            <a:pPr indent="-457200" lvl="0" marL="457200" rtl="0" algn="l">
              <a:lnSpc>
                <a:spcPct val="90000"/>
              </a:lnSpc>
              <a:spcBef>
                <a:spcPts val="1000"/>
              </a:spcBef>
              <a:spcAft>
                <a:spcPts val="0"/>
              </a:spcAft>
              <a:buClr>
                <a:srgbClr val="0F596E"/>
              </a:buClr>
              <a:buSzPts val="2800"/>
              <a:buFont typeface="Arial"/>
              <a:buChar char="•"/>
            </a:pPr>
            <a:r>
              <a:rPr lang="en-US"/>
              <a:t>git stash</a:t>
            </a:r>
            <a:endParaRPr/>
          </a:p>
        </p:txBody>
      </p:sp>
      <p:sp>
        <p:nvSpPr>
          <p:cNvPr id="401" name="Google Shape;401;p42"/>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Advanced stuff – various small commands</a:t>
            </a:r>
            <a:endParaRPr/>
          </a:p>
          <a:p>
            <a:pPr indent="0" lvl="0" marL="0" rtl="0" algn="l">
              <a:lnSpc>
                <a:spcPct val="90000"/>
              </a:lnSpc>
              <a:spcBef>
                <a:spcPts val="1000"/>
              </a:spcBef>
              <a:spcAft>
                <a:spcPts val="0"/>
              </a:spcAft>
              <a:buClr>
                <a:schemeClr val="lt1"/>
              </a:buClr>
              <a:buSzPts val="24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3"/>
          <p:cNvSpPr txBox="1"/>
          <p:nvPr>
            <p:ph type="title"/>
          </p:nvPr>
        </p:nvSpPr>
        <p:spPr>
          <a:xfrm>
            <a:off x="557530" y="649949"/>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Lessons learned</a:t>
            </a:r>
            <a:endParaRPr/>
          </a:p>
        </p:txBody>
      </p:sp>
      <p:sp>
        <p:nvSpPr>
          <p:cNvPr id="408" name="Google Shape;408;p43"/>
          <p:cNvSpPr txBox="1"/>
          <p:nvPr>
            <p:ph idx="1" type="body"/>
          </p:nvPr>
        </p:nvSpPr>
        <p:spPr>
          <a:xfrm>
            <a:off x="557212" y="1169287"/>
            <a:ext cx="7750728" cy="285119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F596E"/>
              </a:buClr>
              <a:buSzPts val="2800"/>
              <a:buFont typeface="Arial"/>
              <a:buChar char="•"/>
            </a:pPr>
            <a:r>
              <a:rPr lang="en-US"/>
              <a:t>Take the time to learn your tools.</a:t>
            </a:r>
            <a:endParaRPr/>
          </a:p>
          <a:p>
            <a:pPr indent="-457200" lvl="0" marL="457200" rtl="0" algn="l">
              <a:lnSpc>
                <a:spcPct val="90000"/>
              </a:lnSpc>
              <a:spcBef>
                <a:spcPts val="1000"/>
              </a:spcBef>
              <a:spcAft>
                <a:spcPts val="0"/>
              </a:spcAft>
              <a:buClr>
                <a:srgbClr val="0F596E"/>
              </a:buClr>
              <a:buSzPts val="2800"/>
              <a:buFont typeface="Arial"/>
              <a:buChar char="•"/>
            </a:pPr>
            <a:r>
              <a:rPr lang="en-US"/>
              <a:t>Make small, logical commits.</a:t>
            </a:r>
            <a:endParaRPr/>
          </a:p>
          <a:p>
            <a:pPr indent="-457200" lvl="0" marL="457200" rtl="0" algn="l">
              <a:lnSpc>
                <a:spcPct val="90000"/>
              </a:lnSpc>
              <a:spcBef>
                <a:spcPts val="1000"/>
              </a:spcBef>
              <a:spcAft>
                <a:spcPts val="0"/>
              </a:spcAft>
              <a:buClr>
                <a:srgbClr val="0F596E"/>
              </a:buClr>
              <a:buSzPts val="2800"/>
              <a:buFont typeface="Arial"/>
              <a:buChar char="•"/>
            </a:pPr>
            <a:r>
              <a:rPr lang="en-US"/>
              <a:t>Use a ‘done’ definition for your commits. My one is: it compiles.</a:t>
            </a:r>
            <a:endParaRPr/>
          </a:p>
          <a:p>
            <a:pPr indent="-457200" lvl="0" marL="457200" rtl="0" algn="l">
              <a:lnSpc>
                <a:spcPct val="90000"/>
              </a:lnSpc>
              <a:spcBef>
                <a:spcPts val="1000"/>
              </a:spcBef>
              <a:spcAft>
                <a:spcPts val="0"/>
              </a:spcAft>
              <a:buClr>
                <a:srgbClr val="0F596E"/>
              </a:buClr>
              <a:buSzPts val="2800"/>
              <a:buFont typeface="Arial"/>
              <a:buChar char="•"/>
            </a:pPr>
            <a:r>
              <a:rPr lang="en-US"/>
              <a:t>Write clear commit messages. Explain the </a:t>
            </a:r>
            <a:r>
              <a:rPr b="1" lang="en-US"/>
              <a:t>why</a:t>
            </a:r>
            <a:r>
              <a:rPr lang="en-US"/>
              <a:t>, not the </a:t>
            </a:r>
            <a:r>
              <a:rPr b="1" lang="en-US"/>
              <a:t>how</a:t>
            </a:r>
            <a:r>
              <a:rPr lang="en-US"/>
              <a:t>.</a:t>
            </a:r>
            <a:endParaRPr/>
          </a:p>
          <a:p>
            <a:pPr indent="-457200" lvl="0" marL="457200" rtl="0" algn="l">
              <a:lnSpc>
                <a:spcPct val="90000"/>
              </a:lnSpc>
              <a:spcBef>
                <a:spcPts val="1000"/>
              </a:spcBef>
              <a:spcAft>
                <a:spcPts val="0"/>
              </a:spcAft>
              <a:buClr>
                <a:srgbClr val="0F596E"/>
              </a:buClr>
              <a:buSzPts val="2800"/>
              <a:buFont typeface="Arial"/>
              <a:buChar char="•"/>
            </a:pPr>
            <a:r>
              <a:rPr lang="en-US"/>
              <a:t>Don’t be afraid to branch and merge</a:t>
            </a:r>
            <a:endParaRPr/>
          </a:p>
          <a:p>
            <a:pPr indent="-457200" lvl="0" marL="457200" rtl="0" algn="l">
              <a:lnSpc>
                <a:spcPct val="90000"/>
              </a:lnSpc>
              <a:spcBef>
                <a:spcPts val="1000"/>
              </a:spcBef>
              <a:spcAft>
                <a:spcPts val="0"/>
              </a:spcAft>
              <a:buClr>
                <a:srgbClr val="0F596E"/>
              </a:buClr>
              <a:buSzPts val="2800"/>
              <a:buFont typeface="Arial"/>
              <a:buChar char="•"/>
            </a:pPr>
            <a:r>
              <a:rPr lang="en-US"/>
              <a:t>Pick a common workflow</a:t>
            </a:r>
            <a:endParaRPr/>
          </a:p>
          <a:p>
            <a:pPr indent="0" lvl="0" marL="0" rtl="0" algn="l">
              <a:lnSpc>
                <a:spcPct val="90000"/>
              </a:lnSpc>
              <a:spcBef>
                <a:spcPts val="1000"/>
              </a:spcBef>
              <a:spcAft>
                <a:spcPts val="0"/>
              </a:spcAft>
              <a:buClr>
                <a:srgbClr val="0F596E"/>
              </a:buClr>
              <a:buSzPts val="2800"/>
              <a:buNone/>
            </a:pPr>
            <a:r>
              <a:t/>
            </a:r>
            <a:endParaRPr/>
          </a:p>
        </p:txBody>
      </p:sp>
      <p:sp>
        <p:nvSpPr>
          <p:cNvPr id="409" name="Google Shape;409;p43"/>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Best practices</a:t>
            </a:r>
            <a:endParaRPr/>
          </a:p>
          <a:p>
            <a:pPr indent="0" lvl="0" marL="0" rtl="0" algn="l">
              <a:lnSpc>
                <a:spcPct val="90000"/>
              </a:lnSpc>
              <a:spcBef>
                <a:spcPts val="1000"/>
              </a:spcBef>
              <a:spcAft>
                <a:spcPts val="0"/>
              </a:spcAft>
              <a:buClr>
                <a:schemeClr val="lt1"/>
              </a:buClr>
              <a:buSzPts val="24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4"/>
          <p:cNvSpPr txBox="1"/>
          <p:nvPr>
            <p:ph type="title"/>
          </p:nvPr>
        </p:nvSpPr>
        <p:spPr>
          <a:xfrm>
            <a:off x="557530" y="1035843"/>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Links (tooling)</a:t>
            </a:r>
            <a:endParaRPr/>
          </a:p>
        </p:txBody>
      </p:sp>
      <p:sp>
        <p:nvSpPr>
          <p:cNvPr id="416" name="Google Shape;416;p44"/>
          <p:cNvSpPr txBox="1"/>
          <p:nvPr>
            <p:ph idx="1" type="body"/>
          </p:nvPr>
        </p:nvSpPr>
        <p:spPr>
          <a:xfrm>
            <a:off x="557530" y="1630681"/>
            <a:ext cx="7750728" cy="285119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F596E"/>
              </a:buClr>
              <a:buSzPts val="2800"/>
              <a:buFont typeface="Arial"/>
              <a:buChar char="•"/>
            </a:pPr>
            <a:r>
              <a:rPr lang="en-US" u="sng">
                <a:solidFill>
                  <a:schemeClr val="hlink"/>
                </a:solidFill>
                <a:hlinkClick r:id="rId3"/>
              </a:rPr>
              <a:t>TortoiseGit</a:t>
            </a:r>
            <a:endParaRPr/>
          </a:p>
          <a:p>
            <a:pPr indent="-457200" lvl="0" marL="457200" rtl="0" algn="l">
              <a:lnSpc>
                <a:spcPct val="90000"/>
              </a:lnSpc>
              <a:spcBef>
                <a:spcPts val="1000"/>
              </a:spcBef>
              <a:spcAft>
                <a:spcPts val="0"/>
              </a:spcAft>
              <a:buClr>
                <a:srgbClr val="0F596E"/>
              </a:buClr>
              <a:buSzPts val="2800"/>
              <a:buFont typeface="Arial"/>
              <a:buChar char="•"/>
            </a:pPr>
            <a:r>
              <a:rPr lang="en-US" u="sng">
                <a:solidFill>
                  <a:schemeClr val="hlink"/>
                </a:solidFill>
                <a:hlinkClick r:id="rId4"/>
              </a:rPr>
              <a:t>Sourcetree</a:t>
            </a:r>
            <a:endParaRPr/>
          </a:p>
          <a:p>
            <a:pPr indent="-457200" lvl="0" marL="457200" rtl="0" algn="l">
              <a:lnSpc>
                <a:spcPct val="90000"/>
              </a:lnSpc>
              <a:spcBef>
                <a:spcPts val="1000"/>
              </a:spcBef>
              <a:spcAft>
                <a:spcPts val="0"/>
              </a:spcAft>
              <a:buClr>
                <a:srgbClr val="0F596E"/>
              </a:buClr>
              <a:buSzPts val="2800"/>
              <a:buFont typeface="Arial"/>
              <a:buChar char="•"/>
            </a:pPr>
            <a:r>
              <a:rPr lang="en-US" u="sng">
                <a:solidFill>
                  <a:schemeClr val="hlink"/>
                </a:solidFill>
                <a:hlinkClick r:id="rId5"/>
              </a:rPr>
              <a:t>SmartGit</a:t>
            </a:r>
            <a:endParaRPr/>
          </a:p>
          <a:p>
            <a:pPr indent="-457200" lvl="0" marL="457200" rtl="0" algn="l">
              <a:lnSpc>
                <a:spcPct val="90000"/>
              </a:lnSpc>
              <a:spcBef>
                <a:spcPts val="1000"/>
              </a:spcBef>
              <a:spcAft>
                <a:spcPts val="0"/>
              </a:spcAft>
              <a:buClr>
                <a:srgbClr val="0F596E"/>
              </a:buClr>
              <a:buSzPts val="2800"/>
              <a:buFont typeface="Arial"/>
              <a:buChar char="•"/>
            </a:pPr>
            <a:r>
              <a:rPr lang="en-US" u="sng">
                <a:solidFill>
                  <a:schemeClr val="hlink"/>
                </a:solidFill>
                <a:hlinkClick r:id="rId6"/>
              </a:rPr>
              <a:t>Github desktop</a:t>
            </a:r>
            <a:endParaRPr/>
          </a:p>
          <a:p>
            <a:pPr indent="-457200" lvl="0" marL="457200" rtl="0" algn="l">
              <a:lnSpc>
                <a:spcPct val="90000"/>
              </a:lnSpc>
              <a:spcBef>
                <a:spcPts val="1000"/>
              </a:spcBef>
              <a:spcAft>
                <a:spcPts val="0"/>
              </a:spcAft>
              <a:buClr>
                <a:srgbClr val="0F596E"/>
              </a:buClr>
              <a:buSzPts val="2800"/>
              <a:buFont typeface="Arial"/>
              <a:buChar char="•"/>
            </a:pPr>
            <a:r>
              <a:rPr lang="en-US" u="sng">
                <a:solidFill>
                  <a:schemeClr val="hlink"/>
                </a:solidFill>
                <a:hlinkClick r:id="rId7"/>
              </a:rPr>
              <a:t>Tower</a:t>
            </a:r>
            <a:r>
              <a:rPr lang="en-US"/>
              <a:t> (primarily Mac) </a:t>
            </a:r>
            <a:endParaRPr/>
          </a:p>
          <a:p>
            <a:pPr indent="-457200" lvl="0" marL="457200" rtl="0" algn="l">
              <a:lnSpc>
                <a:spcPct val="90000"/>
              </a:lnSpc>
              <a:spcBef>
                <a:spcPts val="1000"/>
              </a:spcBef>
              <a:spcAft>
                <a:spcPts val="0"/>
              </a:spcAft>
              <a:buClr>
                <a:srgbClr val="0F596E"/>
              </a:buClr>
              <a:buSzPts val="2800"/>
              <a:buFont typeface="Arial"/>
              <a:buChar char="•"/>
            </a:pPr>
            <a:r>
              <a:rPr lang="en-US" u="sng">
                <a:solidFill>
                  <a:schemeClr val="hlink"/>
                </a:solidFill>
                <a:hlinkClick r:id="rId8"/>
              </a:rPr>
              <a:t>PoshGit</a:t>
            </a:r>
            <a:r>
              <a:rPr lang="en-US"/>
              <a:t> (CLI extension for Powershell)</a:t>
            </a:r>
            <a:endParaRPr/>
          </a:p>
        </p:txBody>
      </p:sp>
      <p:sp>
        <p:nvSpPr>
          <p:cNvPr id="417" name="Google Shape;417;p44"/>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Tooling</a:t>
            </a:r>
            <a:endParaRPr/>
          </a:p>
          <a:p>
            <a:pPr indent="0" lvl="0" marL="0" rtl="0" algn="l">
              <a:lnSpc>
                <a:spcPct val="90000"/>
              </a:lnSpc>
              <a:spcBef>
                <a:spcPts val="1000"/>
              </a:spcBef>
              <a:spcAft>
                <a:spcPts val="0"/>
              </a:spcAft>
              <a:buClr>
                <a:schemeClr val="lt1"/>
              </a:buClr>
              <a:buSzPts val="24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5"/>
          <p:cNvSpPr txBox="1"/>
          <p:nvPr>
            <p:ph type="title"/>
          </p:nvPr>
        </p:nvSpPr>
        <p:spPr>
          <a:xfrm>
            <a:off x="557530" y="1035843"/>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References</a:t>
            </a:r>
            <a:endParaRPr/>
          </a:p>
        </p:txBody>
      </p:sp>
      <p:sp>
        <p:nvSpPr>
          <p:cNvPr id="424" name="Google Shape;424;p45"/>
          <p:cNvSpPr txBox="1"/>
          <p:nvPr>
            <p:ph idx="1" type="body"/>
          </p:nvPr>
        </p:nvSpPr>
        <p:spPr>
          <a:xfrm>
            <a:off x="557530" y="1630681"/>
            <a:ext cx="7750728" cy="285119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F596E"/>
              </a:buClr>
              <a:buSzPts val="2800"/>
              <a:buFont typeface="Arial"/>
              <a:buChar char="•"/>
            </a:pPr>
            <a:r>
              <a:rPr lang="en-US" u="sng">
                <a:solidFill>
                  <a:schemeClr val="hlink"/>
                </a:solidFill>
                <a:hlinkClick r:id="rId3"/>
              </a:rPr>
              <a:t>Pro Git</a:t>
            </a:r>
            <a:endParaRPr/>
          </a:p>
          <a:p>
            <a:pPr indent="-457200" lvl="0" marL="457200" rtl="0" algn="l">
              <a:lnSpc>
                <a:spcPct val="90000"/>
              </a:lnSpc>
              <a:spcBef>
                <a:spcPts val="1000"/>
              </a:spcBef>
              <a:spcAft>
                <a:spcPts val="0"/>
              </a:spcAft>
              <a:buClr>
                <a:srgbClr val="0F596E"/>
              </a:buClr>
              <a:buSzPts val="2800"/>
              <a:buFont typeface="Arial"/>
              <a:buChar char="•"/>
            </a:pPr>
            <a:r>
              <a:rPr lang="en-US" u="sng">
                <a:solidFill>
                  <a:schemeClr val="hlink"/>
                </a:solidFill>
                <a:hlinkClick r:id="rId4"/>
              </a:rPr>
              <a:t>Version control with Git</a:t>
            </a:r>
            <a:endParaRPr/>
          </a:p>
          <a:p>
            <a:pPr indent="-457200" lvl="0" marL="457200" rtl="0" algn="l">
              <a:lnSpc>
                <a:spcPct val="90000"/>
              </a:lnSpc>
              <a:spcBef>
                <a:spcPts val="1000"/>
              </a:spcBef>
              <a:spcAft>
                <a:spcPts val="0"/>
              </a:spcAft>
              <a:buClr>
                <a:srgbClr val="0F596E"/>
              </a:buClr>
              <a:buSzPts val="2800"/>
              <a:buFont typeface="Arial"/>
              <a:buChar char="•"/>
            </a:pPr>
            <a:r>
              <a:rPr lang="en-US" u="sng">
                <a:solidFill>
                  <a:schemeClr val="hlink"/>
                </a:solidFill>
                <a:hlinkClick r:id="rId5"/>
              </a:rPr>
              <a:t>PluralSight course</a:t>
            </a:r>
            <a:r>
              <a:rPr lang="en-US"/>
              <a:t> (30 day trial available)</a:t>
            </a:r>
            <a:endParaRPr/>
          </a:p>
        </p:txBody>
      </p:sp>
      <p:sp>
        <p:nvSpPr>
          <p:cNvPr id="425" name="Google Shape;425;p45"/>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Tooling</a:t>
            </a:r>
            <a:endParaRPr/>
          </a:p>
          <a:p>
            <a:pPr indent="0" lvl="0" marL="0" rtl="0" algn="l">
              <a:lnSpc>
                <a:spcPct val="90000"/>
              </a:lnSpc>
              <a:spcBef>
                <a:spcPts val="1000"/>
              </a:spcBef>
              <a:spcAft>
                <a:spcPts val="0"/>
              </a:spcAft>
              <a:buClr>
                <a:schemeClr val="lt1"/>
              </a:buClr>
              <a:buSzPts val="24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descr="Afbeeldingsresultaat voor questions meme" id="431" name="Google Shape;431;p46"/>
          <p:cNvPicPr preferRelativeResize="0"/>
          <p:nvPr/>
        </p:nvPicPr>
        <p:blipFill rotWithShape="1">
          <a:blip r:embed="rId3">
            <a:alphaModFix/>
          </a:blip>
          <a:srcRect b="0" l="0" r="0" t="0"/>
          <a:stretch/>
        </p:blipFill>
        <p:spPr>
          <a:xfrm>
            <a:off x="2574401" y="137829"/>
            <a:ext cx="4235020" cy="4867841"/>
          </a:xfrm>
          <a:prstGeom prst="rect">
            <a:avLst/>
          </a:prstGeom>
          <a:noFill/>
          <a:ln>
            <a:noFill/>
          </a:ln>
          <a:effectLst>
            <a:outerShdw blurRad="50800" rotWithShape="0" algn="tl" dir="2700000" dist="38100">
              <a:srgbClr val="000000">
                <a:alpha val="40000"/>
              </a:srgbClr>
            </a:outerShdw>
            <a:reflection blurRad="0" dir="5400000" dist="50800" endA="0" endPos="0" kx="0" rotWithShape="0" algn="bl" stPos="0" sy="-100000" ky="0"/>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5"/>
          <p:cNvSpPr txBox="1"/>
          <p:nvPr>
            <p:ph type="title"/>
          </p:nvPr>
        </p:nvSpPr>
        <p:spPr>
          <a:xfrm>
            <a:off x="557212" y="666728"/>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Each user their own repository</a:t>
            </a:r>
            <a:endParaRPr/>
          </a:p>
        </p:txBody>
      </p:sp>
      <p:sp>
        <p:nvSpPr>
          <p:cNvPr id="102" name="Google Shape;102;p5"/>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What IS a DVCS anyway?</a:t>
            </a:r>
            <a:endParaRPr/>
          </a:p>
        </p:txBody>
      </p:sp>
      <p:pic>
        <p:nvPicPr>
          <p:cNvPr descr="alt text" id="103" name="Google Shape;103;p5"/>
          <p:cNvPicPr preferRelativeResize="0"/>
          <p:nvPr/>
        </p:nvPicPr>
        <p:blipFill rotWithShape="1">
          <a:blip r:embed="rId3">
            <a:alphaModFix/>
          </a:blip>
          <a:srcRect b="0" l="0" r="0" t="0"/>
          <a:stretch/>
        </p:blipFill>
        <p:spPr>
          <a:xfrm>
            <a:off x="1458783" y="1261565"/>
            <a:ext cx="5505450" cy="33242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6"/>
          <p:cNvSpPr txBox="1"/>
          <p:nvPr>
            <p:ph type="title"/>
          </p:nvPr>
        </p:nvSpPr>
        <p:spPr>
          <a:xfrm>
            <a:off x="557212" y="666728"/>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Collaboration with all repositories</a:t>
            </a:r>
            <a:endParaRPr/>
          </a:p>
        </p:txBody>
      </p:sp>
      <p:sp>
        <p:nvSpPr>
          <p:cNvPr id="110" name="Google Shape;110;p6"/>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What IS a DVCS anyway?</a:t>
            </a:r>
            <a:endParaRPr/>
          </a:p>
        </p:txBody>
      </p:sp>
      <p:pic>
        <p:nvPicPr>
          <p:cNvPr descr="alt text" id="111" name="Google Shape;111;p6"/>
          <p:cNvPicPr preferRelativeResize="0"/>
          <p:nvPr/>
        </p:nvPicPr>
        <p:blipFill rotWithShape="1">
          <a:blip r:embed="rId3">
            <a:alphaModFix/>
          </a:blip>
          <a:srcRect b="0" l="0" r="0" t="0"/>
          <a:stretch/>
        </p:blipFill>
        <p:spPr>
          <a:xfrm>
            <a:off x="1945643" y="1261565"/>
            <a:ext cx="4531729" cy="36928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7"/>
          <p:cNvSpPr txBox="1"/>
          <p:nvPr>
            <p:ph type="title"/>
          </p:nvPr>
        </p:nvSpPr>
        <p:spPr>
          <a:xfrm>
            <a:off x="557530" y="1035843"/>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In my opinion</a:t>
            </a:r>
            <a:endParaRPr/>
          </a:p>
        </p:txBody>
      </p:sp>
      <p:sp>
        <p:nvSpPr>
          <p:cNvPr id="118" name="Google Shape;118;p7"/>
          <p:cNvSpPr txBox="1"/>
          <p:nvPr>
            <p:ph idx="1" type="body"/>
          </p:nvPr>
        </p:nvSpPr>
        <p:spPr>
          <a:xfrm>
            <a:off x="557530" y="1630681"/>
            <a:ext cx="7750728" cy="285119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F596E"/>
              </a:buClr>
              <a:buSzPts val="2800"/>
              <a:buFont typeface="Arial"/>
              <a:buChar char="•"/>
            </a:pPr>
            <a:r>
              <a:rPr lang="en-US"/>
              <a:t>Easy setup (</a:t>
            </a:r>
            <a:r>
              <a:rPr b="1" lang="en-US"/>
              <a:t>git init</a:t>
            </a:r>
            <a:r>
              <a:rPr lang="en-US"/>
              <a:t> is all you need to start)</a:t>
            </a:r>
            <a:endParaRPr/>
          </a:p>
          <a:p>
            <a:pPr indent="-457200" lvl="0" marL="457200" rtl="0" algn="l">
              <a:lnSpc>
                <a:spcPct val="90000"/>
              </a:lnSpc>
              <a:spcBef>
                <a:spcPts val="1000"/>
              </a:spcBef>
              <a:spcAft>
                <a:spcPts val="0"/>
              </a:spcAft>
              <a:buClr>
                <a:srgbClr val="0F596E"/>
              </a:buClr>
              <a:buSzPts val="2800"/>
              <a:buFont typeface="Arial"/>
              <a:buChar char="•"/>
            </a:pPr>
            <a:r>
              <a:rPr lang="en-US"/>
              <a:t>Fast</a:t>
            </a:r>
            <a:endParaRPr/>
          </a:p>
          <a:p>
            <a:pPr indent="-457200" lvl="0" marL="457200" rtl="0" algn="l">
              <a:lnSpc>
                <a:spcPct val="90000"/>
              </a:lnSpc>
              <a:spcBef>
                <a:spcPts val="1000"/>
              </a:spcBef>
              <a:spcAft>
                <a:spcPts val="0"/>
              </a:spcAft>
              <a:buClr>
                <a:srgbClr val="0F596E"/>
              </a:buClr>
              <a:buSzPts val="2800"/>
              <a:buFont typeface="Arial"/>
              <a:buChar char="•"/>
            </a:pPr>
            <a:r>
              <a:rPr lang="en-US"/>
              <a:t>Flexible with regards to commits (altering history!)</a:t>
            </a:r>
            <a:endParaRPr/>
          </a:p>
          <a:p>
            <a:pPr indent="-457200" lvl="0" marL="457200" rtl="0" algn="l">
              <a:lnSpc>
                <a:spcPct val="90000"/>
              </a:lnSpc>
              <a:spcBef>
                <a:spcPts val="1000"/>
              </a:spcBef>
              <a:spcAft>
                <a:spcPts val="0"/>
              </a:spcAft>
              <a:buClr>
                <a:srgbClr val="0F596E"/>
              </a:buClr>
              <a:buSzPts val="2800"/>
              <a:buFont typeface="Arial"/>
              <a:buChar char="•"/>
            </a:pPr>
            <a:r>
              <a:rPr lang="en-US"/>
              <a:t>Flexible in workflows (you decide how to work)</a:t>
            </a:r>
            <a:endParaRPr/>
          </a:p>
          <a:p>
            <a:pPr indent="-457200" lvl="0" marL="457200" rtl="0" algn="l">
              <a:lnSpc>
                <a:spcPct val="90000"/>
              </a:lnSpc>
              <a:spcBef>
                <a:spcPts val="1000"/>
              </a:spcBef>
              <a:spcAft>
                <a:spcPts val="0"/>
              </a:spcAft>
              <a:buClr>
                <a:srgbClr val="0F596E"/>
              </a:buClr>
              <a:buSzPts val="2800"/>
              <a:buFont typeface="Arial"/>
              <a:buChar char="•"/>
            </a:pPr>
            <a:r>
              <a:rPr lang="en-US"/>
              <a:t>Tool agnostic – plug in your desired tooling</a:t>
            </a:r>
            <a:endParaRPr/>
          </a:p>
        </p:txBody>
      </p:sp>
      <p:sp>
        <p:nvSpPr>
          <p:cNvPr id="119" name="Google Shape;119;p7"/>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Advantages of Git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8"/>
          <p:cNvSpPr txBox="1"/>
          <p:nvPr>
            <p:ph type="title"/>
          </p:nvPr>
        </p:nvSpPr>
        <p:spPr>
          <a:xfrm>
            <a:off x="557530" y="1035843"/>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Welcome to the real world</a:t>
            </a:r>
            <a:endParaRPr/>
          </a:p>
        </p:txBody>
      </p:sp>
      <p:sp>
        <p:nvSpPr>
          <p:cNvPr id="126" name="Google Shape;126;p8"/>
          <p:cNvSpPr txBox="1"/>
          <p:nvPr>
            <p:ph idx="1" type="body"/>
          </p:nvPr>
        </p:nvSpPr>
        <p:spPr>
          <a:xfrm>
            <a:off x="557530" y="1630681"/>
            <a:ext cx="7750728" cy="285119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F596E"/>
              </a:buClr>
              <a:buSzPts val="2800"/>
              <a:buFont typeface="Arial"/>
              <a:buChar char="•"/>
            </a:pPr>
            <a:r>
              <a:rPr lang="en-US"/>
              <a:t>No locking mechanism (how?)</a:t>
            </a:r>
            <a:endParaRPr/>
          </a:p>
          <a:p>
            <a:pPr indent="-457200" lvl="0" marL="457200" rtl="0" algn="l">
              <a:lnSpc>
                <a:spcPct val="90000"/>
              </a:lnSpc>
              <a:spcBef>
                <a:spcPts val="1000"/>
              </a:spcBef>
              <a:spcAft>
                <a:spcPts val="0"/>
              </a:spcAft>
              <a:buClr>
                <a:srgbClr val="0F596E"/>
              </a:buClr>
              <a:buSzPts val="2800"/>
              <a:buFont typeface="Arial"/>
              <a:buChar char="•"/>
            </a:pPr>
            <a:r>
              <a:rPr lang="en-US"/>
              <a:t>Not suited for storing large binaries (however, check </a:t>
            </a:r>
            <a:r>
              <a:rPr lang="en-US" u="sng">
                <a:solidFill>
                  <a:schemeClr val="hlink"/>
                </a:solidFill>
                <a:hlinkClick r:id="rId3"/>
              </a:rPr>
              <a:t>Git Large File Storage</a:t>
            </a:r>
            <a:r>
              <a:rPr lang="en-US"/>
              <a:t>)</a:t>
            </a:r>
            <a:endParaRPr/>
          </a:p>
          <a:p>
            <a:pPr indent="-457200" lvl="0" marL="457200" rtl="0" algn="l">
              <a:lnSpc>
                <a:spcPct val="90000"/>
              </a:lnSpc>
              <a:spcBef>
                <a:spcPts val="1000"/>
              </a:spcBef>
              <a:spcAft>
                <a:spcPts val="0"/>
              </a:spcAft>
              <a:buClr>
                <a:srgbClr val="0F596E"/>
              </a:buClr>
              <a:buSzPts val="2800"/>
              <a:buFont typeface="Arial"/>
              <a:buChar char="•"/>
            </a:pPr>
            <a:r>
              <a:rPr lang="en-US"/>
              <a:t>The command line interface is intimidating (to say the least)</a:t>
            </a:r>
            <a:endParaRPr/>
          </a:p>
          <a:p>
            <a:pPr indent="-457200" lvl="0" marL="457200" rtl="0" algn="l">
              <a:lnSpc>
                <a:spcPct val="90000"/>
              </a:lnSpc>
              <a:spcBef>
                <a:spcPts val="1000"/>
              </a:spcBef>
              <a:spcAft>
                <a:spcPts val="0"/>
              </a:spcAft>
              <a:buClr>
                <a:srgbClr val="0F596E"/>
              </a:buClr>
              <a:buSzPts val="2800"/>
              <a:buFont typeface="Arial"/>
              <a:buChar char="•"/>
            </a:pPr>
            <a:r>
              <a:rPr lang="en-US"/>
              <a:t>Man pages useless for learning</a:t>
            </a:r>
            <a:endParaRPr/>
          </a:p>
          <a:p>
            <a:pPr indent="-279400" lvl="0" marL="457200" rtl="0" algn="l">
              <a:lnSpc>
                <a:spcPct val="90000"/>
              </a:lnSpc>
              <a:spcBef>
                <a:spcPts val="1000"/>
              </a:spcBef>
              <a:spcAft>
                <a:spcPts val="0"/>
              </a:spcAft>
              <a:buClr>
                <a:srgbClr val="0F596E"/>
              </a:buClr>
              <a:buSzPts val="2800"/>
              <a:buFont typeface="Arial"/>
              <a:buNone/>
            </a:pPr>
            <a:r>
              <a:t/>
            </a:r>
            <a:endParaRPr/>
          </a:p>
        </p:txBody>
      </p:sp>
      <p:sp>
        <p:nvSpPr>
          <p:cNvPr id="127" name="Google Shape;127;p8"/>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Disadvantages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9"/>
          <p:cNvSpPr txBox="1"/>
          <p:nvPr>
            <p:ph type="title"/>
          </p:nvPr>
        </p:nvSpPr>
        <p:spPr>
          <a:xfrm>
            <a:off x="557530" y="1035843"/>
            <a:ext cx="7750728" cy="5948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97B1"/>
              </a:buClr>
              <a:buSzPts val="3600"/>
              <a:buFont typeface="Arial"/>
              <a:buNone/>
            </a:pPr>
            <a:r>
              <a:rPr lang="en-US"/>
              <a:t>Words to live by</a:t>
            </a:r>
            <a:endParaRPr/>
          </a:p>
        </p:txBody>
      </p:sp>
      <p:sp>
        <p:nvSpPr>
          <p:cNvPr id="134" name="Google Shape;134;p9"/>
          <p:cNvSpPr txBox="1"/>
          <p:nvPr>
            <p:ph idx="1" type="body"/>
          </p:nvPr>
        </p:nvSpPr>
        <p:spPr>
          <a:xfrm>
            <a:off x="557530" y="1630681"/>
            <a:ext cx="7750728" cy="285119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0F596E"/>
              </a:buClr>
              <a:buSzPts val="2400"/>
              <a:buFont typeface="Arial"/>
              <a:buChar char="•"/>
            </a:pPr>
            <a:r>
              <a:rPr lang="en-US" sz="2400"/>
              <a:t>“Show me your flowcharts and conceal your tables, and I shall continue to be mystified. Show me your tables, and I won’t usually need your flowcharts; they’ll be obvious.” – </a:t>
            </a:r>
            <a:r>
              <a:rPr lang="en-US" sz="2400" u="sng">
                <a:solidFill>
                  <a:schemeClr val="hlink"/>
                </a:solidFill>
                <a:hlinkClick r:id="rId3"/>
              </a:rPr>
              <a:t>Fred Brooks</a:t>
            </a:r>
            <a:r>
              <a:rPr lang="en-US" sz="2400"/>
              <a:t> (1975)</a:t>
            </a:r>
            <a:endParaRPr/>
          </a:p>
          <a:p>
            <a:pPr indent="-457200" lvl="0" marL="457200" rtl="0" algn="l">
              <a:lnSpc>
                <a:spcPct val="90000"/>
              </a:lnSpc>
              <a:spcBef>
                <a:spcPts val="1000"/>
              </a:spcBef>
              <a:spcAft>
                <a:spcPts val="0"/>
              </a:spcAft>
              <a:buClr>
                <a:srgbClr val="0F596E"/>
              </a:buClr>
              <a:buSzPts val="2400"/>
              <a:buFont typeface="Arial"/>
              <a:buChar char="•"/>
            </a:pPr>
            <a:r>
              <a:rPr lang="en-US" sz="2400"/>
              <a:t>“Bad programmers worry about the code. Good programmers worry about data structures and their relationships.” – Linus Torvalds</a:t>
            </a:r>
            <a:endParaRPr sz="2400"/>
          </a:p>
        </p:txBody>
      </p:sp>
      <p:sp>
        <p:nvSpPr>
          <p:cNvPr id="135" name="Google Shape;135;p9"/>
          <p:cNvSpPr txBox="1"/>
          <p:nvPr>
            <p:ph idx="2" type="body"/>
          </p:nvPr>
        </p:nvSpPr>
        <p:spPr>
          <a:xfrm>
            <a:off x="557212" y="108000"/>
            <a:ext cx="7308593" cy="4113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The key to understanding Git is its datamodel</a:t>
            </a:r>
            <a:endParaRPr/>
          </a:p>
          <a:p>
            <a:pPr indent="0" lvl="0" marL="0" rtl="0" algn="l">
              <a:lnSpc>
                <a:spcPct val="90000"/>
              </a:lnSpc>
              <a:spcBef>
                <a:spcPts val="1000"/>
              </a:spcBef>
              <a:spcAft>
                <a:spcPts val="0"/>
              </a:spcAft>
              <a:buClr>
                <a:schemeClr val="lt1"/>
              </a:buClr>
              <a:buSzPts val="24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thema">
  <a:themeElements>
    <a:clrScheme name="Aangepast 3">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97B1"/>
      </a:hlink>
      <a:folHlink>
        <a:srgbClr val="0097B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thema">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2016-03-08T08:28:36Z</dcterms:created>
  <dc:creator>Michel Rabouw</dc:creator>
</cp:coreProperties>
</file>